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Nunito"/>
      <p:regular r:id="rId73"/>
      <p:bold r:id="rId74"/>
      <p:italic r:id="rId75"/>
      <p:boldItalic r:id="rId76"/>
    </p:embeddedFont>
    <p:embeddedFont>
      <p:font typeface="Montserrat"/>
      <p:regular r:id="rId77"/>
      <p:bold r:id="rId78"/>
      <p:italic r:id="rId79"/>
      <p:boldItalic r:id="rId80"/>
    </p:embeddedFont>
    <p:embeddedFont>
      <p:font typeface="Google Sans Medium"/>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GoogleSansMedium-boldItalic.fntdata"/><Relationship Id="rId83" Type="http://schemas.openxmlformats.org/officeDocument/2006/relationships/font" Target="fonts/GoogleSansMedium-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Montserrat-boldItalic.fntdata"/><Relationship Id="rId82" Type="http://schemas.openxmlformats.org/officeDocument/2006/relationships/font" Target="fonts/GoogleSansMedium-bold.fntdata"/><Relationship Id="rId81" Type="http://schemas.openxmlformats.org/officeDocument/2006/relationships/font" Target="fonts/GoogleSans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Nunito-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Nunito-italic.fntdata"/><Relationship Id="rId30" Type="http://schemas.openxmlformats.org/officeDocument/2006/relationships/slide" Target="slides/slide26.xml"/><Relationship Id="rId74" Type="http://schemas.openxmlformats.org/officeDocument/2006/relationships/font" Target="fonts/Nunito-bold.fntdata"/><Relationship Id="rId33" Type="http://schemas.openxmlformats.org/officeDocument/2006/relationships/slide" Target="slides/slide29.xml"/><Relationship Id="rId77" Type="http://schemas.openxmlformats.org/officeDocument/2006/relationships/font" Target="fonts/Montserrat-regular.fntdata"/><Relationship Id="rId32" Type="http://schemas.openxmlformats.org/officeDocument/2006/relationships/slide" Target="slides/slide28.xml"/><Relationship Id="rId76" Type="http://schemas.openxmlformats.org/officeDocument/2006/relationships/font" Target="fonts/Nunito-boldItalic.fntdata"/><Relationship Id="rId35" Type="http://schemas.openxmlformats.org/officeDocument/2006/relationships/slide" Target="slides/slide31.xml"/><Relationship Id="rId79" Type="http://schemas.openxmlformats.org/officeDocument/2006/relationships/font" Target="fonts/Montserrat-italic.fntdata"/><Relationship Id="rId34" Type="http://schemas.openxmlformats.org/officeDocument/2006/relationships/slide" Target="slides/slide30.xml"/><Relationship Id="rId78" Type="http://schemas.openxmlformats.org/officeDocument/2006/relationships/font" Target="fonts/Montserrat-bold.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bd11316f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bd11316f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9e46d92c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9e46d92c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9e46d92c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9e46d92c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9e46d92c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9e46d92c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9e46d92c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9e46d92c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8f593904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8f593904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8f593904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8f593904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8f593904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8f593904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Hablar un poco de que es un editor de texto, también pedir que se descargue cualquiera de estos tres editores se puede dar una  recomendación personal según la experiencia del sensei, se puede dar tiempo para descargar e instalar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8f5939043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8f5939043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Bring Outlet analogy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8f593904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8f593904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8f593904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8f593904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bd11316f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bd11316f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8f593904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8f593904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8f593904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8f593904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8f593904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8f593904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9d256278d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9d256278d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Estrucutra de todas las peticiones, explicar que son los metodos, headers y que peticiones tienen body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8f5939043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8f5939043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9d256278d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9d256278d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8f5939043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8f5939043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8f5939043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8f5939043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8f5939043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8f5939043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8f5939043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8f5939043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9e46d92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9e46d92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8f5939043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8f5939043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8f5939043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8f5939043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8f5939043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8f5939043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8f5939043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8f5939043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8f5939043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8f5939043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8f5939043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8f5939043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8f5939043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8f5939043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8f5939043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8f5939043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8f5939043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8f5939043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8f5939043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8f5939043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9d256278d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9d256278d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8f5939043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8f5939043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un value invalido para dialogar sobre status code 400 (bad request)</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8f5939043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8f5939043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un value invalido para dialogar sobre status code 400 (bad request)</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8f5939043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8f5939043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8f5939043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8f5939043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8f5939043_1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8f5939043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book id que no exista (404)</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8f5939043_1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8f5939043_1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book id que no exista (404)</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9d25627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19d25627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9d25627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9d25627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auth on headers</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9d256278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9d256278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9d256278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9d256278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9e46d92c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9e46d92c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9d256278d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19d256278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9d256278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9d256278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9d256278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9d256278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9d256278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19d256278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9d256278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9d256278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9d256278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19d256278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9d256278d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9d256278d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guardar request</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19d256278d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19d256278d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que pasa cuando pedimos el libro 2</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9d256278d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9d256278d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out of stock</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9d256278d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19d256278d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9e46d92c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e9e46d92c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9d256278d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9d256278d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listado de las orders que hice con POST</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9d256278d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9d256278d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obtener la orden que quiero modificar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9d256278d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9d256278d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obtener la orden que quiero modificar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9d256278d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9d256278d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obtener todas las ordenes y mostrar la modificada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9d256278d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19d256278d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9d256278d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9d256278d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hacer un duplcado de PATCH y solo cambiar el metodo por DELETE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19d256278d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19d256278d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Mostrar : la orden fue borrada, antes teniamos 3 y ahora 2</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9d256278d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19d256278d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cbd11316f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cbd11316f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9e46d92c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9e46d92c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9e46d92c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9e46d92c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9e46d92c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9e46d92c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Modelado flexible: Los datos que utilizan nuestras aplicaciones web, móviles o sociales se ven constantemente sujetas a cambios. Todos los días necesitamos incluir o eliminar algún dato ya que estos se corresponden con las necesidades o realidades en las que debemos desempeñarnos. Las Bases de Datos Documentales disminuyen la necesidad de utilizar modelos relacionales. Estas nos abren las posibilidades de incorporar de manera flexible y dinámica modelos nuevos de análisis de datos para lo que necesitemos en nuestro día a día.</a:t>
            </a:r>
            <a:endParaRPr>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Escritura rápida: una de sus principales ventajas respecto a las bases de datos relacionales a las que estuvimos acostumbrados por años, es que estas bases de datos documentales establecen un orden de priorización de la disponibilidad de escritura por encima de la estricta consistencia de los datos. Esto permite asegurar que las escrituras de datos siempre serán rápidas sin importar la existencia de una falla de hardware o de la red. Con otros modelos de bases de datos estos problemas, que acá son cosas de otro plano, afectarían el resultado del trabajo que realicemos implicando un retraso de la replicación de datos y alterando la coherencia.</a:t>
            </a:r>
            <a:endParaRPr>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Rendimiento: la velocidad es uno de los factores más importantes a la hora de trabajar. Necesitamos consultas de alta velocidad con potentes motores de búsqueda con propiedades de indexación. Muchas de estas bases de datos documentales cuentan con esto y más, garantizando de esta forma que las consultas a realizar sean veloces, cortas de tiempo pero de gran eficiencia.</a:t>
            </a:r>
            <a:endParaRPr sz="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1">
  <p:cSld name="TITLE_ONLY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3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8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hyperlink" Target="https://learning.oreilly.com/library/view/the-data-wrangling/9781839215001/B15780_08_Final_SZ.xhtml#_idParaDest-25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hyperlink" Target="https://trends.google.com.mx/trends/explore?geo=MX&amp;q=%2Fm%2F05z_r2n,%2Fm%2F04y3k,%2Fm%2F05ynw,%2Fm%2F01kgq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hyperlink" Target="http://rends.google.com.mx/trends/explore?geo=MX&amp;q=%2Fm%2F05z_r2n,%2Fm%2F05ynw,%2Fm%2F01kgq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86.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7.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66.png"/><Relationship Id="rId5"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postman.com/downloads/" TargetMode="Externa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3.gif"/><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ithub.com/EiderDiaz/introduction-to-postman-course/blob/main/simple-books-api.m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postman.com/download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ithub.com/EiderDiaz/introduction-to-postman-course/blob/main/simple-books-api.m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github.com/EiderDiaz/introduction-to-postman-course/blob/main/simple-books-api.m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0.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9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8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github.com/EiderDiaz/introduction-to-postman-course/blob/main/simple-books-api.m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github.com/EiderDiaz/introduction-to-postman-course/blob/main/simple-books-api.md"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3"/>
          <p:cNvSpPr txBox="1"/>
          <p:nvPr/>
        </p:nvSpPr>
        <p:spPr>
          <a:xfrm>
            <a:off x="4677275" y="1548450"/>
            <a:ext cx="3969300" cy="20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441848"/>
                </a:solidFill>
                <a:highlight>
                  <a:schemeClr val="lt1"/>
                </a:highlight>
                <a:latin typeface="Montserrat"/>
                <a:ea typeface="Montserrat"/>
                <a:cs typeface="Montserrat"/>
                <a:sym typeface="Montserrat"/>
              </a:rPr>
              <a:t>¿Para qué aprender bases de datos orientadas a documentos?</a:t>
            </a:r>
            <a:endParaRPr b="1" sz="3000">
              <a:solidFill>
                <a:srgbClr val="441848"/>
              </a:solidFill>
              <a:latin typeface="Montserrat"/>
              <a:ea typeface="Montserrat"/>
              <a:cs typeface="Montserrat"/>
              <a:sym typeface="Montserrat"/>
            </a:endParaRPr>
          </a:p>
        </p:txBody>
      </p:sp>
      <p:pic>
        <p:nvPicPr>
          <p:cNvPr id="202" name="Google Shape;202;p4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03" name="Google Shape;203;p4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04" name="Google Shape;204;p43"/>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205" name="Google Shape;205;p43"/>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4"/>
          <p:cNvPicPr preferRelativeResize="0"/>
          <p:nvPr/>
        </p:nvPicPr>
        <p:blipFill>
          <a:blip r:embed="rId3">
            <a:alphaModFix/>
          </a:blip>
          <a:stretch>
            <a:fillRect/>
          </a:stretch>
        </p:blipFill>
        <p:spPr>
          <a:xfrm>
            <a:off x="2272575" y="1156600"/>
            <a:ext cx="4439151" cy="3497149"/>
          </a:xfrm>
          <a:prstGeom prst="rect">
            <a:avLst/>
          </a:prstGeom>
          <a:noFill/>
          <a:ln>
            <a:noFill/>
          </a:ln>
        </p:spPr>
      </p:pic>
      <p:sp>
        <p:nvSpPr>
          <p:cNvPr id="211" name="Google Shape;211;p44"/>
          <p:cNvSpPr txBox="1"/>
          <p:nvPr/>
        </p:nvSpPr>
        <p:spPr>
          <a:xfrm>
            <a:off x="501050" y="286300"/>
            <a:ext cx="81777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Principalmente </a:t>
            </a:r>
            <a:r>
              <a:rPr lang="en">
                <a:solidFill>
                  <a:schemeClr val="dk1"/>
                </a:solidFill>
                <a:highlight>
                  <a:srgbClr val="FFFF00"/>
                </a:highlight>
                <a:latin typeface="Nunito"/>
                <a:ea typeface="Nunito"/>
                <a:cs typeface="Nunito"/>
                <a:sym typeface="Nunito"/>
              </a:rPr>
              <a:t>por su uso</a:t>
            </a:r>
            <a:r>
              <a:rPr lang="en">
                <a:latin typeface="Nunito"/>
                <a:ea typeface="Nunito"/>
                <a:cs typeface="Nunito"/>
                <a:sym typeface="Nunito"/>
              </a:rPr>
              <a:t>. Las bases de datos orientadas a documentos </a:t>
            </a:r>
            <a:r>
              <a:rPr lang="en">
                <a:highlight>
                  <a:srgbClr val="FFFF00"/>
                </a:highlight>
                <a:latin typeface="Nunito"/>
                <a:ea typeface="Nunito"/>
                <a:cs typeface="Nunito"/>
                <a:sym typeface="Nunito"/>
              </a:rPr>
              <a:t>están ganando gran popularidad</a:t>
            </a:r>
            <a:r>
              <a:rPr lang="en">
                <a:latin typeface="Nunito"/>
                <a:ea typeface="Nunito"/>
                <a:cs typeface="Nunito"/>
                <a:sym typeface="Nunito"/>
              </a:rPr>
              <a:t> y a menudo nos encontraremos consultando bases de datos de este tipo.</a:t>
            </a:r>
            <a:endParaRPr>
              <a:latin typeface="Nunito"/>
              <a:ea typeface="Nunito"/>
              <a:cs typeface="Nunito"/>
              <a:sym typeface="Nunito"/>
            </a:endParaRPr>
          </a:p>
        </p:txBody>
      </p:sp>
      <p:sp>
        <p:nvSpPr>
          <p:cNvPr id="212" name="Google Shape;212;p44"/>
          <p:cNvSpPr txBox="1"/>
          <p:nvPr/>
        </p:nvSpPr>
        <p:spPr>
          <a:xfrm>
            <a:off x="501050" y="4653750"/>
            <a:ext cx="52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Fuente: The Data Wrangling Workshop - Second Edition</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5"/>
          <p:cNvPicPr preferRelativeResize="0"/>
          <p:nvPr/>
        </p:nvPicPr>
        <p:blipFill>
          <a:blip r:embed="rId3">
            <a:alphaModFix/>
          </a:blip>
          <a:stretch>
            <a:fillRect/>
          </a:stretch>
        </p:blipFill>
        <p:spPr>
          <a:xfrm>
            <a:off x="1371563" y="248900"/>
            <a:ext cx="6400875" cy="4341850"/>
          </a:xfrm>
          <a:prstGeom prst="rect">
            <a:avLst/>
          </a:prstGeom>
          <a:noFill/>
          <a:ln>
            <a:noFill/>
          </a:ln>
        </p:spPr>
      </p:pic>
      <p:sp>
        <p:nvSpPr>
          <p:cNvPr id="218" name="Google Shape;218;p45"/>
          <p:cNvSpPr txBox="1"/>
          <p:nvPr/>
        </p:nvSpPr>
        <p:spPr>
          <a:xfrm>
            <a:off x="1371575" y="4590750"/>
            <a:ext cx="35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Fuente: Google Trends</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6"/>
          <p:cNvPicPr preferRelativeResize="0"/>
          <p:nvPr/>
        </p:nvPicPr>
        <p:blipFill>
          <a:blip r:embed="rId3">
            <a:alphaModFix/>
          </a:blip>
          <a:stretch>
            <a:fillRect/>
          </a:stretch>
        </p:blipFill>
        <p:spPr>
          <a:xfrm>
            <a:off x="1264625" y="333825"/>
            <a:ext cx="6614750" cy="4475825"/>
          </a:xfrm>
          <a:prstGeom prst="rect">
            <a:avLst/>
          </a:prstGeom>
          <a:noFill/>
          <a:ln>
            <a:noFill/>
          </a:ln>
        </p:spPr>
      </p:pic>
      <p:sp>
        <p:nvSpPr>
          <p:cNvPr id="224" name="Google Shape;224;p46"/>
          <p:cNvSpPr txBox="1"/>
          <p:nvPr/>
        </p:nvSpPr>
        <p:spPr>
          <a:xfrm>
            <a:off x="1264625" y="4580950"/>
            <a:ext cx="50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Fuente: Google Trends</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7"/>
          <p:cNvSpPr txBox="1"/>
          <p:nvPr/>
        </p:nvSpPr>
        <p:spPr>
          <a:xfrm>
            <a:off x="4080850" y="1888800"/>
            <a:ext cx="4418700" cy="13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Consumo de datos a través de APIs</a:t>
            </a:r>
            <a:endParaRPr b="1"/>
          </a:p>
        </p:txBody>
      </p:sp>
      <p:pic>
        <p:nvPicPr>
          <p:cNvPr id="230" name="Google Shape;230;p4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31" name="Google Shape;231;p47"/>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32" name="Google Shape;232;p47"/>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8"/>
          <p:cNvPicPr preferRelativeResize="0"/>
          <p:nvPr/>
        </p:nvPicPr>
        <p:blipFill rotWithShape="1">
          <a:blip r:embed="rId3">
            <a:alphaModFix/>
          </a:blip>
          <a:srcRect b="-540" l="770" r="-770" t="540"/>
          <a:stretch/>
        </p:blipFill>
        <p:spPr>
          <a:xfrm>
            <a:off x="0" y="-3350"/>
            <a:ext cx="9256151" cy="555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9"/>
          <p:cNvPicPr preferRelativeResize="0"/>
          <p:nvPr/>
        </p:nvPicPr>
        <p:blipFill rotWithShape="1">
          <a:blip r:embed="rId3">
            <a:alphaModFix/>
          </a:blip>
          <a:srcRect b="27086" l="0" r="0" t="28971"/>
          <a:stretch/>
        </p:blipFill>
        <p:spPr>
          <a:xfrm>
            <a:off x="3020650" y="2915050"/>
            <a:ext cx="2926958" cy="712025"/>
          </a:xfrm>
          <a:prstGeom prst="rect">
            <a:avLst/>
          </a:prstGeom>
          <a:noFill/>
          <a:ln>
            <a:noFill/>
          </a:ln>
        </p:spPr>
      </p:pic>
      <p:pic>
        <p:nvPicPr>
          <p:cNvPr id="243" name="Google Shape;243;p49"/>
          <p:cNvPicPr preferRelativeResize="0"/>
          <p:nvPr/>
        </p:nvPicPr>
        <p:blipFill>
          <a:blip r:embed="rId4">
            <a:alphaModFix/>
          </a:blip>
          <a:stretch>
            <a:fillRect/>
          </a:stretch>
        </p:blipFill>
        <p:spPr>
          <a:xfrm>
            <a:off x="547133" y="1003599"/>
            <a:ext cx="8080700" cy="3336075"/>
          </a:xfrm>
          <a:prstGeom prst="rect">
            <a:avLst/>
          </a:prstGeom>
          <a:noFill/>
          <a:ln>
            <a:noFill/>
          </a:ln>
        </p:spPr>
      </p:pic>
      <p:pic>
        <p:nvPicPr>
          <p:cNvPr descr="Google_Chrome_icon_(2011).png" id="244" name="Google Shape;244;p49"/>
          <p:cNvPicPr preferRelativeResize="0"/>
          <p:nvPr/>
        </p:nvPicPr>
        <p:blipFill>
          <a:blip r:embed="rId5">
            <a:alphaModFix/>
          </a:blip>
          <a:stretch>
            <a:fillRect/>
          </a:stretch>
        </p:blipFill>
        <p:spPr>
          <a:xfrm>
            <a:off x="2048275" y="608400"/>
            <a:ext cx="618900" cy="618900"/>
          </a:xfrm>
          <a:prstGeom prst="rect">
            <a:avLst/>
          </a:prstGeom>
          <a:noFill/>
          <a:ln>
            <a:noFill/>
          </a:ln>
        </p:spPr>
      </p:pic>
      <p:pic>
        <p:nvPicPr>
          <p:cNvPr descr="Google_Chrome_icon_(2011).png" id="245" name="Google Shape;245;p49"/>
          <p:cNvPicPr preferRelativeResize="0"/>
          <p:nvPr/>
        </p:nvPicPr>
        <p:blipFill>
          <a:blip r:embed="rId5">
            <a:alphaModFix/>
          </a:blip>
          <a:stretch>
            <a:fillRect/>
          </a:stretch>
        </p:blipFill>
        <p:spPr>
          <a:xfrm>
            <a:off x="1212650" y="4088100"/>
            <a:ext cx="325375" cy="325375"/>
          </a:xfrm>
          <a:prstGeom prst="rect">
            <a:avLst/>
          </a:prstGeom>
          <a:noFill/>
          <a:ln>
            <a:noFill/>
          </a:ln>
        </p:spPr>
      </p:pic>
      <p:pic>
        <p:nvPicPr>
          <p:cNvPr id="246" name="Google Shape;246;p49"/>
          <p:cNvPicPr preferRelativeResize="0"/>
          <p:nvPr/>
        </p:nvPicPr>
        <p:blipFill>
          <a:blip r:embed="rId6">
            <a:alphaModFix/>
          </a:blip>
          <a:stretch>
            <a:fillRect/>
          </a:stretch>
        </p:blipFill>
        <p:spPr>
          <a:xfrm>
            <a:off x="8349699" y="1710974"/>
            <a:ext cx="618900" cy="539371"/>
          </a:xfrm>
          <a:prstGeom prst="rect">
            <a:avLst/>
          </a:prstGeom>
          <a:noFill/>
          <a:ln>
            <a:noFill/>
          </a:ln>
        </p:spPr>
      </p:pic>
      <p:pic>
        <p:nvPicPr>
          <p:cNvPr id="247" name="Google Shape;247;p49"/>
          <p:cNvPicPr preferRelativeResize="0"/>
          <p:nvPr/>
        </p:nvPicPr>
        <p:blipFill>
          <a:blip r:embed="rId6">
            <a:alphaModFix/>
          </a:blip>
          <a:stretch>
            <a:fillRect/>
          </a:stretch>
        </p:blipFill>
        <p:spPr>
          <a:xfrm>
            <a:off x="1724000" y="4088100"/>
            <a:ext cx="373348" cy="325375"/>
          </a:xfrm>
          <a:prstGeom prst="rect">
            <a:avLst/>
          </a:prstGeom>
          <a:noFill/>
          <a:ln>
            <a:noFill/>
          </a:ln>
        </p:spPr>
      </p:pic>
      <p:sp>
        <p:nvSpPr>
          <p:cNvPr id="248" name="Google Shape;248;p49"/>
          <p:cNvSpPr txBox="1"/>
          <p:nvPr/>
        </p:nvSpPr>
        <p:spPr>
          <a:xfrm>
            <a:off x="1465375" y="4004488"/>
            <a:ext cx="32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6D9EEB"/>
                </a:solidFill>
                <a:latin typeface="Nunito"/>
                <a:ea typeface="Nunito"/>
                <a:cs typeface="Nunito"/>
                <a:sym typeface="Nunito"/>
              </a:rPr>
              <a:t>+</a:t>
            </a:r>
            <a:endParaRPr b="1" sz="2000">
              <a:solidFill>
                <a:srgbClr val="6D9EEB"/>
              </a:solidFill>
              <a:latin typeface="Nunito"/>
              <a:ea typeface="Nunito"/>
              <a:cs typeface="Nunito"/>
              <a:sym typeface="Nunito"/>
            </a:endParaRPr>
          </a:p>
        </p:txBody>
      </p:sp>
      <p:pic>
        <p:nvPicPr>
          <p:cNvPr id="249" name="Google Shape;249;p49"/>
          <p:cNvPicPr preferRelativeResize="0"/>
          <p:nvPr/>
        </p:nvPicPr>
        <p:blipFill>
          <a:blip r:embed="rId7">
            <a:alphaModFix/>
          </a:blip>
          <a:stretch>
            <a:fillRect/>
          </a:stretch>
        </p:blipFill>
        <p:spPr>
          <a:xfrm>
            <a:off x="5914449" y="774744"/>
            <a:ext cx="227650" cy="565707"/>
          </a:xfrm>
          <a:prstGeom prst="rect">
            <a:avLst/>
          </a:prstGeom>
          <a:noFill/>
          <a:ln>
            <a:noFill/>
          </a:ln>
        </p:spPr>
      </p:pic>
      <p:pic>
        <p:nvPicPr>
          <p:cNvPr id="250" name="Google Shape;250;p49"/>
          <p:cNvPicPr preferRelativeResize="0"/>
          <p:nvPr/>
        </p:nvPicPr>
        <p:blipFill>
          <a:blip r:embed="rId8">
            <a:alphaModFix/>
          </a:blip>
          <a:stretch>
            <a:fillRect/>
          </a:stretch>
        </p:blipFill>
        <p:spPr>
          <a:xfrm>
            <a:off x="5819839" y="3881975"/>
            <a:ext cx="227660" cy="56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50"/>
          <p:cNvPicPr preferRelativeResize="0"/>
          <p:nvPr/>
        </p:nvPicPr>
        <p:blipFill>
          <a:blip r:embed="rId3">
            <a:alphaModFix/>
          </a:blip>
          <a:stretch>
            <a:fillRect/>
          </a:stretch>
        </p:blipFill>
        <p:spPr>
          <a:xfrm>
            <a:off x="589300" y="282900"/>
            <a:ext cx="8051776" cy="45291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1"/>
          <p:cNvSpPr txBox="1"/>
          <p:nvPr>
            <p:ph type="title"/>
          </p:nvPr>
        </p:nvSpPr>
        <p:spPr>
          <a:xfrm>
            <a:off x="2837550" y="1774389"/>
            <a:ext cx="346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Montserrat"/>
                <a:ea typeface="Montserrat"/>
                <a:cs typeface="Montserrat"/>
                <a:sym typeface="Montserrat"/>
              </a:rPr>
              <a:t>Cliente</a:t>
            </a:r>
            <a:endParaRPr b="1" sz="3600">
              <a:latin typeface="Montserrat"/>
              <a:ea typeface="Montserrat"/>
              <a:cs typeface="Montserrat"/>
              <a:sym typeface="Montserrat"/>
            </a:endParaRPr>
          </a:p>
        </p:txBody>
      </p:sp>
      <p:sp>
        <p:nvSpPr>
          <p:cNvPr id="261" name="Google Shape;261;p51"/>
          <p:cNvSpPr txBox="1"/>
          <p:nvPr>
            <p:ph idx="1" type="subTitle"/>
          </p:nvPr>
        </p:nvSpPr>
        <p:spPr>
          <a:xfrm>
            <a:off x="1233600" y="2602800"/>
            <a:ext cx="6676800" cy="85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Arial"/>
                <a:ea typeface="Arial"/>
                <a:cs typeface="Arial"/>
                <a:sym typeface="Arial"/>
              </a:rPr>
              <a:t>Hace peticiones, Recibe respuestas.</a:t>
            </a:r>
            <a:endParaRPr sz="1800">
              <a:solidFill>
                <a:srgbClr val="D9D9D9"/>
              </a:solidFill>
              <a:latin typeface="Arial"/>
              <a:ea typeface="Arial"/>
              <a:cs typeface="Arial"/>
              <a:sym typeface="Arial"/>
            </a:endParaRPr>
          </a:p>
          <a:p>
            <a:pPr indent="0" lvl="0" marL="0" rtl="0" algn="ctr">
              <a:spcBef>
                <a:spcPts val="0"/>
              </a:spcBef>
              <a:spcAft>
                <a:spcPts val="0"/>
              </a:spcAft>
              <a:buNone/>
            </a:pPr>
            <a:r>
              <a:rPr lang="en" sz="1800">
                <a:solidFill>
                  <a:srgbClr val="D9D9D9"/>
                </a:solidFill>
                <a:latin typeface="Arial"/>
                <a:ea typeface="Arial"/>
                <a:cs typeface="Arial"/>
                <a:sym typeface="Arial"/>
              </a:rPr>
              <a:t>(Navegador)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2"/>
          <p:cNvSpPr txBox="1"/>
          <p:nvPr>
            <p:ph idx="4294967295" type="body"/>
          </p:nvPr>
        </p:nvSpPr>
        <p:spPr>
          <a:xfrm>
            <a:off x="311700" y="1152475"/>
            <a:ext cx="4099200" cy="169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Montserrat"/>
                <a:ea typeface="Montserrat"/>
                <a:cs typeface="Montserrat"/>
                <a:sym typeface="Montserrat"/>
              </a:rPr>
              <a:t>El </a:t>
            </a:r>
            <a:r>
              <a:rPr b="1" lang="en" sz="2000">
                <a:latin typeface="Montserrat"/>
                <a:ea typeface="Montserrat"/>
                <a:cs typeface="Montserrat"/>
                <a:sym typeface="Montserrat"/>
              </a:rPr>
              <a:t>cliente pide </a:t>
            </a:r>
            <a:r>
              <a:rPr lang="en" sz="2000">
                <a:latin typeface="Montserrat"/>
                <a:ea typeface="Montserrat"/>
                <a:cs typeface="Montserrat"/>
                <a:sym typeface="Montserrat"/>
              </a:rPr>
              <a:t>los recursos al servidor, </a:t>
            </a:r>
            <a:r>
              <a:rPr b="1" lang="en" sz="2000">
                <a:latin typeface="Montserrat"/>
                <a:ea typeface="Montserrat"/>
                <a:cs typeface="Montserrat"/>
                <a:sym typeface="Montserrat"/>
              </a:rPr>
              <a:t>recibe la respuesta</a:t>
            </a:r>
            <a:r>
              <a:rPr lang="en" sz="2000">
                <a:latin typeface="Montserrat"/>
                <a:ea typeface="Montserrat"/>
                <a:cs typeface="Montserrat"/>
                <a:sym typeface="Montserrat"/>
              </a:rPr>
              <a:t> del servidor y se la </a:t>
            </a:r>
            <a:r>
              <a:rPr b="1" lang="en" sz="2000">
                <a:latin typeface="Montserrat"/>
                <a:ea typeface="Montserrat"/>
                <a:cs typeface="Montserrat"/>
                <a:sym typeface="Montserrat"/>
              </a:rPr>
              <a:t>muestra al usuario </a:t>
            </a:r>
            <a:r>
              <a:rPr lang="en" sz="2000">
                <a:latin typeface="Montserrat"/>
                <a:ea typeface="Montserrat"/>
                <a:cs typeface="Montserrat"/>
                <a:sym typeface="Montserrat"/>
              </a:rPr>
              <a:t>de manera adecuada.</a:t>
            </a:r>
            <a:endParaRPr sz="2000">
              <a:latin typeface="Montserrat"/>
              <a:ea typeface="Montserrat"/>
              <a:cs typeface="Montserrat"/>
              <a:sym typeface="Montserrat"/>
            </a:endParaRPr>
          </a:p>
        </p:txBody>
      </p:sp>
      <p:pic>
        <p:nvPicPr>
          <p:cNvPr id="267" name="Google Shape;267;p52"/>
          <p:cNvPicPr preferRelativeResize="0"/>
          <p:nvPr/>
        </p:nvPicPr>
        <p:blipFill>
          <a:blip r:embed="rId3">
            <a:alphaModFix/>
          </a:blip>
          <a:stretch>
            <a:fillRect/>
          </a:stretch>
        </p:blipFill>
        <p:spPr>
          <a:xfrm>
            <a:off x="4241650" y="1849516"/>
            <a:ext cx="4248300" cy="2315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5"/>
          <p:cNvSpPr txBox="1"/>
          <p:nvPr/>
        </p:nvSpPr>
        <p:spPr>
          <a:xfrm>
            <a:off x="3999200" y="711775"/>
            <a:ext cx="4418700" cy="3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Bases de datos no relacionales (NoSQL)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&amp;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Intro a APIs (usando Postman)</a:t>
            </a:r>
            <a:endParaRPr b="1"/>
          </a:p>
        </p:txBody>
      </p:sp>
      <p:pic>
        <p:nvPicPr>
          <p:cNvPr id="138" name="Google Shape;138;p3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39" name="Google Shape;139;p35"/>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40" name="Google Shape;140;p35"/>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3"/>
          <p:cNvSpPr txBox="1"/>
          <p:nvPr>
            <p:ph type="title"/>
          </p:nvPr>
        </p:nvSpPr>
        <p:spPr>
          <a:xfrm>
            <a:off x="2837550" y="1809039"/>
            <a:ext cx="346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Servidor</a:t>
            </a:r>
            <a:endParaRPr b="1" sz="3600">
              <a:latin typeface="Montserrat"/>
              <a:ea typeface="Montserrat"/>
              <a:cs typeface="Montserrat"/>
              <a:sym typeface="Montserrat"/>
            </a:endParaRPr>
          </a:p>
        </p:txBody>
      </p:sp>
      <p:sp>
        <p:nvSpPr>
          <p:cNvPr id="273" name="Google Shape;273;p53"/>
          <p:cNvSpPr txBox="1"/>
          <p:nvPr>
            <p:ph idx="1" type="subTitle"/>
          </p:nvPr>
        </p:nvSpPr>
        <p:spPr>
          <a:xfrm>
            <a:off x="1233600" y="2619900"/>
            <a:ext cx="6676800" cy="665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D9D9D9"/>
                </a:solidFill>
                <a:latin typeface="Arial"/>
                <a:ea typeface="Arial"/>
                <a:cs typeface="Arial"/>
                <a:sym typeface="Arial"/>
              </a:rPr>
              <a:t>Recibe peticiones,envía respuestas.</a:t>
            </a:r>
            <a:endParaRPr sz="1800">
              <a:solidFill>
                <a:srgbClr val="D9D9D9"/>
              </a:solidFill>
            </a:endParaRPr>
          </a:p>
          <a:p>
            <a:pPr indent="0" lvl="0" marL="0" rtl="0" algn="l">
              <a:spcBef>
                <a:spcPts val="16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4"/>
          <p:cNvSpPr txBox="1"/>
          <p:nvPr>
            <p:ph type="title"/>
          </p:nvPr>
        </p:nvSpPr>
        <p:spPr>
          <a:xfrm>
            <a:off x="1388100" y="315950"/>
            <a:ext cx="6367800" cy="13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Cliente/servidor</a:t>
            </a:r>
            <a:endParaRPr/>
          </a:p>
        </p:txBody>
      </p:sp>
      <p:pic>
        <p:nvPicPr>
          <p:cNvPr descr="modelo-cliente-servidor.jpg" id="279" name="Google Shape;279;p54"/>
          <p:cNvPicPr preferRelativeResize="0"/>
          <p:nvPr/>
        </p:nvPicPr>
        <p:blipFill>
          <a:blip r:embed="rId3">
            <a:alphaModFix/>
          </a:blip>
          <a:stretch>
            <a:fillRect/>
          </a:stretch>
        </p:blipFill>
        <p:spPr>
          <a:xfrm>
            <a:off x="2085975" y="1711663"/>
            <a:ext cx="4972050" cy="2939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5"/>
          <p:cNvSpPr txBox="1"/>
          <p:nvPr>
            <p:ph idx="4294967295" type="title"/>
          </p:nvPr>
        </p:nvSpPr>
        <p:spPr>
          <a:xfrm>
            <a:off x="971800" y="195075"/>
            <a:ext cx="6367800" cy="13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Composición</a:t>
            </a:r>
            <a:r>
              <a:rPr lang="en">
                <a:solidFill>
                  <a:srgbClr val="441848"/>
                </a:solidFill>
              </a:rPr>
              <a:t> de una URL</a:t>
            </a:r>
            <a:endParaRPr>
              <a:solidFill>
                <a:srgbClr val="441848"/>
              </a:solidFill>
            </a:endParaRPr>
          </a:p>
        </p:txBody>
      </p:sp>
      <p:pic>
        <p:nvPicPr>
          <p:cNvPr id="285" name="Google Shape;285;p55"/>
          <p:cNvPicPr preferRelativeResize="0"/>
          <p:nvPr/>
        </p:nvPicPr>
        <p:blipFill>
          <a:blip r:embed="rId3">
            <a:alphaModFix/>
          </a:blip>
          <a:stretch>
            <a:fillRect/>
          </a:stretch>
        </p:blipFill>
        <p:spPr>
          <a:xfrm>
            <a:off x="490538" y="1528200"/>
            <a:ext cx="8162925" cy="2200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6"/>
          <p:cNvPicPr preferRelativeResize="0"/>
          <p:nvPr/>
        </p:nvPicPr>
        <p:blipFill>
          <a:blip r:embed="rId3">
            <a:alphaModFix/>
          </a:blip>
          <a:stretch>
            <a:fillRect/>
          </a:stretch>
        </p:blipFill>
        <p:spPr>
          <a:xfrm>
            <a:off x="898071" y="0"/>
            <a:ext cx="7347858"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7"/>
          <p:cNvSpPr txBox="1"/>
          <p:nvPr>
            <p:ph type="ctrTitle"/>
          </p:nvPr>
        </p:nvSpPr>
        <p:spPr>
          <a:xfrm>
            <a:off x="170550" y="455775"/>
            <a:ext cx="8520600" cy="729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Hands-on Postman 🔥 </a:t>
            </a:r>
            <a:endParaRPr/>
          </a:p>
        </p:txBody>
      </p:sp>
      <p:sp>
        <p:nvSpPr>
          <p:cNvPr id="296" name="Google Shape;296;p57"/>
          <p:cNvSpPr txBox="1"/>
          <p:nvPr/>
        </p:nvSpPr>
        <p:spPr>
          <a:xfrm>
            <a:off x="1594400" y="1185375"/>
            <a:ext cx="6209700" cy="2232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Install</a:t>
            </a:r>
            <a:endParaRPr sz="1700">
              <a:solidFill>
                <a:schemeClr val="accent1"/>
              </a:solidFill>
              <a:latin typeface="Nunito"/>
              <a:ea typeface="Nunito"/>
              <a:cs typeface="Nunito"/>
              <a:sym typeface="Nunito"/>
            </a:endParaRPr>
          </a:p>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W</a:t>
            </a:r>
            <a:r>
              <a:rPr lang="en" sz="1700">
                <a:solidFill>
                  <a:schemeClr val="accent1"/>
                </a:solidFill>
                <a:latin typeface="Nunito"/>
                <a:ea typeface="Nunito"/>
                <a:cs typeface="Nunito"/>
                <a:sym typeface="Nunito"/>
              </a:rPr>
              <a:t>alkthrough</a:t>
            </a:r>
            <a:endParaRPr sz="1700">
              <a:solidFill>
                <a:schemeClr val="accent1"/>
              </a:solidFill>
              <a:latin typeface="Nunito"/>
              <a:ea typeface="Nunito"/>
              <a:cs typeface="Nunito"/>
              <a:sym typeface="Nunito"/>
            </a:endParaRPr>
          </a:p>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CRUD VS API</a:t>
            </a:r>
            <a:endParaRPr sz="1700">
              <a:solidFill>
                <a:schemeClr val="accent1"/>
              </a:solidFill>
              <a:latin typeface="Nunito"/>
              <a:ea typeface="Nunito"/>
              <a:cs typeface="Nunito"/>
              <a:sym typeface="Nunito"/>
            </a:endParaRPr>
          </a:p>
          <a:p>
            <a:pPr indent="-336550" lvl="1" marL="9144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C = POST</a:t>
            </a:r>
            <a:endParaRPr sz="1700">
              <a:solidFill>
                <a:schemeClr val="accent1"/>
              </a:solidFill>
              <a:latin typeface="Nunito"/>
              <a:ea typeface="Nunito"/>
              <a:cs typeface="Nunito"/>
              <a:sym typeface="Nunito"/>
            </a:endParaRPr>
          </a:p>
          <a:p>
            <a:pPr indent="-336550" lvl="1" marL="9144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R = GET</a:t>
            </a:r>
            <a:endParaRPr sz="1700">
              <a:solidFill>
                <a:schemeClr val="accent1"/>
              </a:solidFill>
              <a:latin typeface="Nunito"/>
              <a:ea typeface="Nunito"/>
              <a:cs typeface="Nunito"/>
              <a:sym typeface="Nunito"/>
            </a:endParaRPr>
          </a:p>
          <a:p>
            <a:pPr indent="-336550" lvl="1" marL="9144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U = PATCH</a:t>
            </a:r>
            <a:endParaRPr sz="1700">
              <a:solidFill>
                <a:schemeClr val="accent1"/>
              </a:solidFill>
              <a:latin typeface="Nunito"/>
              <a:ea typeface="Nunito"/>
              <a:cs typeface="Nunito"/>
              <a:sym typeface="Nunito"/>
            </a:endParaRPr>
          </a:p>
          <a:p>
            <a:pPr indent="-336550" lvl="1" marL="9144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D = DELETE</a:t>
            </a:r>
            <a:endParaRPr sz="170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70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6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6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16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sz="2000">
              <a:solidFill>
                <a:srgbClr val="595959"/>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8"/>
          <p:cNvSpPr txBox="1"/>
          <p:nvPr>
            <p:ph type="title"/>
          </p:nvPr>
        </p:nvSpPr>
        <p:spPr>
          <a:xfrm>
            <a:off x="205500" y="994525"/>
            <a:ext cx="7786800" cy="603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0" lang="en" sz="4700">
                <a:solidFill>
                  <a:schemeClr val="accent1"/>
                </a:solidFill>
                <a:latin typeface="Nunito"/>
                <a:ea typeface="Nunito"/>
                <a:cs typeface="Nunito"/>
                <a:sym typeface="Nunito"/>
              </a:rPr>
              <a:t>Install &amp; Walkthrough</a:t>
            </a:r>
            <a:endParaRPr sz="5400"/>
          </a:p>
        </p:txBody>
      </p:sp>
      <p:sp>
        <p:nvSpPr>
          <p:cNvPr id="302" name="Google Shape;302;p58"/>
          <p:cNvSpPr txBox="1"/>
          <p:nvPr/>
        </p:nvSpPr>
        <p:spPr>
          <a:xfrm>
            <a:off x="1070125" y="2059675"/>
            <a:ext cx="5903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ontserrat"/>
                <a:ea typeface="Montserrat"/>
                <a:cs typeface="Montserrat"/>
                <a:sym typeface="Montserrat"/>
                <a:hlinkClick r:id="rId3"/>
              </a:rPr>
              <a:t>https://www.postman.com/downloads/</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700">
              <a:solidFill>
                <a:schemeClr val="dk1"/>
              </a:solidFill>
              <a:latin typeface="Montserrat"/>
              <a:ea typeface="Montserrat"/>
              <a:cs typeface="Montserrat"/>
              <a:sym typeface="Montserrat"/>
            </a:endParaRPr>
          </a:p>
        </p:txBody>
      </p:sp>
      <p:pic>
        <p:nvPicPr>
          <p:cNvPr id="303" name="Google Shape;303;p58"/>
          <p:cNvPicPr preferRelativeResize="0"/>
          <p:nvPr/>
        </p:nvPicPr>
        <p:blipFill rotWithShape="1">
          <a:blip r:embed="rId4">
            <a:alphaModFix/>
          </a:blip>
          <a:srcRect b="0" l="11762" r="10700" t="0"/>
          <a:stretch/>
        </p:blipFill>
        <p:spPr>
          <a:xfrm>
            <a:off x="1472875" y="2767675"/>
            <a:ext cx="3299353" cy="2127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Walkthrough: workspace</a:t>
            </a:r>
            <a:endParaRPr sz="3100"/>
          </a:p>
        </p:txBody>
      </p:sp>
      <p:pic>
        <p:nvPicPr>
          <p:cNvPr id="309" name="Google Shape;309;p59"/>
          <p:cNvPicPr preferRelativeResize="0"/>
          <p:nvPr/>
        </p:nvPicPr>
        <p:blipFill>
          <a:blip r:embed="rId3">
            <a:alphaModFix/>
          </a:blip>
          <a:stretch>
            <a:fillRect/>
          </a:stretch>
        </p:blipFill>
        <p:spPr>
          <a:xfrm>
            <a:off x="466863" y="807976"/>
            <a:ext cx="8365426" cy="4259323"/>
          </a:xfrm>
          <a:prstGeom prst="rect">
            <a:avLst/>
          </a:prstGeom>
          <a:noFill/>
          <a:ln>
            <a:noFill/>
          </a:ln>
        </p:spPr>
      </p:pic>
      <p:cxnSp>
        <p:nvCxnSpPr>
          <p:cNvPr id="310" name="Google Shape;310;p59"/>
          <p:cNvCxnSpPr/>
          <p:nvPr/>
        </p:nvCxnSpPr>
        <p:spPr>
          <a:xfrm>
            <a:off x="213600" y="1037125"/>
            <a:ext cx="2362200" cy="2097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9"/>
                                        </p:tgtEl>
                                      </p:cBhvr>
                                    </p:animEffect>
                                    <p:set>
                                      <p:cBhvr>
                                        <p:cTn dur="1" fill="hold">
                                          <p:stCondLst>
                                            <p:cond delay="1000"/>
                                          </p:stCondLst>
                                        </p:cTn>
                                        <p:tgtEl>
                                          <p:spTgt spid="3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0"/>
                                        </p:tgtEl>
                                      </p:cBhvr>
                                    </p:animEffect>
                                    <p:set>
                                      <p:cBhvr>
                                        <p:cTn dur="1" fill="hold">
                                          <p:stCondLst>
                                            <p:cond delay="1000"/>
                                          </p:stCondLst>
                                        </p:cTn>
                                        <p:tgtEl>
                                          <p:spTgt spid="3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Walkthrough: workspace</a:t>
            </a:r>
            <a:endParaRPr sz="3100"/>
          </a:p>
        </p:txBody>
      </p:sp>
      <p:pic>
        <p:nvPicPr>
          <p:cNvPr id="316" name="Google Shape;316;p60"/>
          <p:cNvPicPr preferRelativeResize="0"/>
          <p:nvPr/>
        </p:nvPicPr>
        <p:blipFill>
          <a:blip r:embed="rId3">
            <a:alphaModFix/>
          </a:blip>
          <a:stretch>
            <a:fillRect/>
          </a:stretch>
        </p:blipFill>
        <p:spPr>
          <a:xfrm>
            <a:off x="2649050" y="974250"/>
            <a:ext cx="4318525" cy="3757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1"/>
          <p:cNvSpPr txBox="1"/>
          <p:nvPr>
            <p:ph type="title"/>
          </p:nvPr>
        </p:nvSpPr>
        <p:spPr>
          <a:xfrm>
            <a:off x="205500" y="994525"/>
            <a:ext cx="7786800" cy="603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0" lang="en" sz="4700">
                <a:solidFill>
                  <a:schemeClr val="accent1"/>
                </a:solidFill>
                <a:latin typeface="Nunito"/>
                <a:ea typeface="Nunito"/>
                <a:cs typeface="Nunito"/>
                <a:sym typeface="Nunito"/>
              </a:rPr>
              <a:t>Hello world con postman</a:t>
            </a:r>
            <a:endParaRPr sz="5400"/>
          </a:p>
        </p:txBody>
      </p:sp>
      <p:pic>
        <p:nvPicPr>
          <p:cNvPr id="322" name="Google Shape;322;p61"/>
          <p:cNvPicPr preferRelativeResize="0"/>
          <p:nvPr/>
        </p:nvPicPr>
        <p:blipFill>
          <a:blip r:embed="rId3">
            <a:alphaModFix/>
          </a:blip>
          <a:stretch>
            <a:fillRect/>
          </a:stretch>
        </p:blipFill>
        <p:spPr>
          <a:xfrm>
            <a:off x="1776000" y="1963775"/>
            <a:ext cx="4370826" cy="2868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Walkthrough: new request</a:t>
            </a:r>
            <a:endParaRPr sz="3100"/>
          </a:p>
        </p:txBody>
      </p:sp>
      <p:pic>
        <p:nvPicPr>
          <p:cNvPr id="328" name="Google Shape;328;p62"/>
          <p:cNvPicPr preferRelativeResize="0"/>
          <p:nvPr/>
        </p:nvPicPr>
        <p:blipFill>
          <a:blip r:embed="rId3">
            <a:alphaModFix/>
          </a:blip>
          <a:stretch>
            <a:fillRect/>
          </a:stretch>
        </p:blipFill>
        <p:spPr>
          <a:xfrm>
            <a:off x="595875" y="828767"/>
            <a:ext cx="8087657" cy="4156984"/>
          </a:xfrm>
          <a:prstGeom prst="rect">
            <a:avLst/>
          </a:prstGeom>
          <a:noFill/>
          <a:ln>
            <a:noFill/>
          </a:ln>
        </p:spPr>
      </p:pic>
      <p:cxnSp>
        <p:nvCxnSpPr>
          <p:cNvPr id="329" name="Google Shape;329;p62"/>
          <p:cNvCxnSpPr/>
          <p:nvPr/>
        </p:nvCxnSpPr>
        <p:spPr>
          <a:xfrm flipH="1" rot="10800000">
            <a:off x="3503600" y="1244950"/>
            <a:ext cx="1284900" cy="3786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36"/>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46" name="Google Shape;146;p36"/>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Montserrat"/>
                <a:ea typeface="Montserrat"/>
                <a:cs typeface="Montserrat"/>
                <a:sym typeface="Montserrat"/>
              </a:rPr>
              <a:t>Agenda</a:t>
            </a:r>
            <a:endParaRPr>
              <a:solidFill>
                <a:schemeClr val="accent1"/>
              </a:solidFill>
            </a:endParaRPr>
          </a:p>
        </p:txBody>
      </p:sp>
      <p:pic>
        <p:nvPicPr>
          <p:cNvPr id="147" name="Google Shape;147;p36"/>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48" name="Google Shape;148;p36"/>
          <p:cNvSpPr txBox="1"/>
          <p:nvPr/>
        </p:nvSpPr>
        <p:spPr>
          <a:xfrm>
            <a:off x="2179275" y="1100950"/>
            <a:ext cx="6306600" cy="3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0. </a:t>
            </a:r>
            <a:r>
              <a:rPr b="1" lang="en" sz="2100">
                <a:solidFill>
                  <a:srgbClr val="1F1F1F"/>
                </a:solidFill>
                <a:highlight>
                  <a:schemeClr val="lt1"/>
                </a:highlight>
                <a:latin typeface="Montserrat"/>
                <a:ea typeface="Montserrat"/>
                <a:cs typeface="Montserrat"/>
                <a:sym typeface="Montserrat"/>
              </a:rPr>
              <a:t>¿Qué son las bases de datos orientadas a documentos?</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1. Postman</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b="1" sz="2100">
              <a:solidFill>
                <a:srgbClr val="1F1F1F"/>
              </a:solidFill>
              <a:highlight>
                <a:srgbClr val="FFFFFF"/>
              </a:highlight>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3"/>
          <p:cNvSpPr txBox="1"/>
          <p:nvPr>
            <p:ph type="title"/>
          </p:nvPr>
        </p:nvSpPr>
        <p:spPr>
          <a:xfrm>
            <a:off x="311700" y="109025"/>
            <a:ext cx="5673600" cy="553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Walkthrough: new request</a:t>
            </a:r>
            <a:endParaRPr sz="3100"/>
          </a:p>
        </p:txBody>
      </p:sp>
      <p:pic>
        <p:nvPicPr>
          <p:cNvPr id="335" name="Google Shape;335;p63"/>
          <p:cNvPicPr preferRelativeResize="0"/>
          <p:nvPr/>
        </p:nvPicPr>
        <p:blipFill>
          <a:blip r:embed="rId3">
            <a:alphaModFix/>
          </a:blip>
          <a:stretch>
            <a:fillRect/>
          </a:stretch>
        </p:blipFill>
        <p:spPr>
          <a:xfrm>
            <a:off x="152400" y="948424"/>
            <a:ext cx="8260076" cy="346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4"/>
          <p:cNvSpPr txBox="1"/>
          <p:nvPr>
            <p:ph type="title"/>
          </p:nvPr>
        </p:nvSpPr>
        <p:spPr>
          <a:xfrm>
            <a:off x="311700" y="109025"/>
            <a:ext cx="4248900" cy="553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Hello world con postman</a:t>
            </a:r>
            <a:endParaRPr sz="3100"/>
          </a:p>
        </p:txBody>
      </p:sp>
      <p:pic>
        <p:nvPicPr>
          <p:cNvPr id="341" name="Google Shape;341;p64"/>
          <p:cNvPicPr preferRelativeResize="0"/>
          <p:nvPr/>
        </p:nvPicPr>
        <p:blipFill>
          <a:blip r:embed="rId3">
            <a:alphaModFix/>
          </a:blip>
          <a:stretch>
            <a:fillRect/>
          </a:stretch>
        </p:blipFill>
        <p:spPr>
          <a:xfrm>
            <a:off x="775150" y="769100"/>
            <a:ext cx="7437225" cy="4175874"/>
          </a:xfrm>
          <a:prstGeom prst="rect">
            <a:avLst/>
          </a:prstGeom>
          <a:noFill/>
          <a:ln>
            <a:noFill/>
          </a:ln>
        </p:spPr>
      </p:pic>
      <p:cxnSp>
        <p:nvCxnSpPr>
          <p:cNvPr id="342" name="Google Shape;342;p64"/>
          <p:cNvCxnSpPr/>
          <p:nvPr/>
        </p:nvCxnSpPr>
        <p:spPr>
          <a:xfrm>
            <a:off x="749625" y="3517425"/>
            <a:ext cx="7588500" cy="11400"/>
          </a:xfrm>
          <a:prstGeom prst="straightConnector1">
            <a:avLst/>
          </a:prstGeom>
          <a:noFill/>
          <a:ln cap="flat" cmpd="sng" w="28575">
            <a:solidFill>
              <a:schemeClr val="accent6"/>
            </a:solidFill>
            <a:prstDash val="solid"/>
            <a:round/>
            <a:headEnd len="med" w="med" type="none"/>
            <a:tailEnd len="med" w="med" type="none"/>
          </a:ln>
        </p:spPr>
      </p:cxnSp>
      <p:sp>
        <p:nvSpPr>
          <p:cNvPr id="343" name="Google Shape;343;p64"/>
          <p:cNvSpPr txBox="1"/>
          <p:nvPr/>
        </p:nvSpPr>
        <p:spPr>
          <a:xfrm>
            <a:off x="855875" y="4428475"/>
            <a:ext cx="13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6"/>
                </a:highlight>
                <a:latin typeface="Nunito"/>
                <a:ea typeface="Nunito"/>
                <a:cs typeface="Nunito"/>
                <a:sym typeface="Nunito"/>
              </a:rPr>
              <a:t>response</a:t>
            </a:r>
            <a:endParaRPr>
              <a:highlight>
                <a:schemeClr val="accent6"/>
              </a:highlight>
              <a:latin typeface="Nunito"/>
              <a:ea typeface="Nunito"/>
              <a:cs typeface="Nunito"/>
              <a:sym typeface="Nunito"/>
            </a:endParaRPr>
          </a:p>
        </p:txBody>
      </p:sp>
      <p:sp>
        <p:nvSpPr>
          <p:cNvPr id="344" name="Google Shape;344;p64"/>
          <p:cNvSpPr txBox="1"/>
          <p:nvPr/>
        </p:nvSpPr>
        <p:spPr>
          <a:xfrm>
            <a:off x="973650" y="2345550"/>
            <a:ext cx="13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6"/>
                </a:highlight>
                <a:latin typeface="Nunito"/>
                <a:ea typeface="Nunito"/>
                <a:cs typeface="Nunito"/>
                <a:sym typeface="Nunito"/>
              </a:rPr>
              <a:t>request</a:t>
            </a:r>
            <a:endParaRPr>
              <a:highlight>
                <a:schemeClr val="accent6"/>
              </a:highlight>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5"/>
          <p:cNvSpPr txBox="1"/>
          <p:nvPr>
            <p:ph type="title"/>
          </p:nvPr>
        </p:nvSpPr>
        <p:spPr>
          <a:xfrm>
            <a:off x="205500" y="994525"/>
            <a:ext cx="7786800" cy="603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0" lang="en" sz="4700">
                <a:solidFill>
                  <a:schemeClr val="accent1"/>
                </a:solidFill>
                <a:latin typeface="Nunito"/>
                <a:ea typeface="Nunito"/>
                <a:cs typeface="Nunito"/>
                <a:sym typeface="Nunito"/>
              </a:rPr>
              <a:t>Collections and Variables</a:t>
            </a:r>
            <a:endParaRPr b="0" sz="4700">
              <a:solidFill>
                <a:schemeClr val="accent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Collections </a:t>
            </a:r>
            <a:endParaRPr sz="3100"/>
          </a:p>
        </p:txBody>
      </p:sp>
      <p:pic>
        <p:nvPicPr>
          <p:cNvPr id="355" name="Google Shape;355;p66"/>
          <p:cNvPicPr preferRelativeResize="0"/>
          <p:nvPr/>
        </p:nvPicPr>
        <p:blipFill>
          <a:blip r:embed="rId3">
            <a:alphaModFix/>
          </a:blip>
          <a:stretch>
            <a:fillRect/>
          </a:stretch>
        </p:blipFill>
        <p:spPr>
          <a:xfrm>
            <a:off x="795750" y="935325"/>
            <a:ext cx="7161676" cy="4021175"/>
          </a:xfrm>
          <a:prstGeom prst="rect">
            <a:avLst/>
          </a:prstGeom>
          <a:noFill/>
          <a:ln>
            <a:noFill/>
          </a:ln>
        </p:spPr>
      </p:pic>
      <p:cxnSp>
        <p:nvCxnSpPr>
          <p:cNvPr id="356" name="Google Shape;356;p66"/>
          <p:cNvCxnSpPr/>
          <p:nvPr/>
        </p:nvCxnSpPr>
        <p:spPr>
          <a:xfrm rot="10800000">
            <a:off x="6769550" y="1510650"/>
            <a:ext cx="1799100" cy="2341200"/>
          </a:xfrm>
          <a:prstGeom prst="straightConnector1">
            <a:avLst/>
          </a:prstGeom>
          <a:noFill/>
          <a:ln cap="flat" cmpd="sng" w="19050">
            <a:solidFill>
              <a:schemeClr val="accent6"/>
            </a:solidFill>
            <a:prstDash val="solid"/>
            <a:round/>
            <a:headEnd len="med" w="med" type="none"/>
            <a:tailEnd len="med" w="med" type="triangle"/>
          </a:ln>
        </p:spPr>
      </p:cxnSp>
      <p:pic>
        <p:nvPicPr>
          <p:cNvPr id="357" name="Google Shape;357;p66"/>
          <p:cNvPicPr preferRelativeResize="0"/>
          <p:nvPr/>
        </p:nvPicPr>
        <p:blipFill>
          <a:blip r:embed="rId4">
            <a:alphaModFix/>
          </a:blip>
          <a:stretch>
            <a:fillRect/>
          </a:stretch>
        </p:blipFill>
        <p:spPr>
          <a:xfrm>
            <a:off x="2145813" y="426538"/>
            <a:ext cx="4562475" cy="5038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Collections </a:t>
            </a:r>
            <a:endParaRPr sz="3100"/>
          </a:p>
        </p:txBody>
      </p:sp>
      <p:pic>
        <p:nvPicPr>
          <p:cNvPr id="363" name="Google Shape;363;p67"/>
          <p:cNvPicPr preferRelativeResize="0"/>
          <p:nvPr/>
        </p:nvPicPr>
        <p:blipFill>
          <a:blip r:embed="rId3">
            <a:alphaModFix/>
          </a:blip>
          <a:stretch>
            <a:fillRect/>
          </a:stretch>
        </p:blipFill>
        <p:spPr>
          <a:xfrm>
            <a:off x="311700" y="971632"/>
            <a:ext cx="8520601" cy="3677643"/>
          </a:xfrm>
          <a:prstGeom prst="rect">
            <a:avLst/>
          </a:prstGeom>
          <a:noFill/>
          <a:ln>
            <a:noFill/>
          </a:ln>
        </p:spPr>
      </p:pic>
      <p:cxnSp>
        <p:nvCxnSpPr>
          <p:cNvPr id="364" name="Google Shape;364;p67"/>
          <p:cNvCxnSpPr/>
          <p:nvPr/>
        </p:nvCxnSpPr>
        <p:spPr>
          <a:xfrm flipH="1" rot="10800000">
            <a:off x="126850" y="1660575"/>
            <a:ext cx="980400" cy="20529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Clr>
                <a:schemeClr val="dk1"/>
              </a:buClr>
              <a:buSzPts val="1100"/>
              <a:buFont typeface="Arial"/>
              <a:buNone/>
            </a:pPr>
            <a:r>
              <a:rPr b="0" lang="en">
                <a:solidFill>
                  <a:schemeClr val="accent1"/>
                </a:solidFill>
                <a:latin typeface="Nunito"/>
                <a:ea typeface="Nunito"/>
                <a:cs typeface="Nunito"/>
                <a:sym typeface="Nunito"/>
              </a:rPr>
              <a:t>Variables</a:t>
            </a:r>
            <a:endParaRPr sz="3100"/>
          </a:p>
        </p:txBody>
      </p:sp>
      <p:pic>
        <p:nvPicPr>
          <p:cNvPr id="370" name="Google Shape;370;p68"/>
          <p:cNvPicPr preferRelativeResize="0"/>
          <p:nvPr/>
        </p:nvPicPr>
        <p:blipFill>
          <a:blip r:embed="rId3">
            <a:alphaModFix/>
          </a:blip>
          <a:stretch>
            <a:fillRect/>
          </a:stretch>
        </p:blipFill>
        <p:spPr>
          <a:xfrm>
            <a:off x="311700" y="1038217"/>
            <a:ext cx="7800975" cy="3067050"/>
          </a:xfrm>
          <a:prstGeom prst="rect">
            <a:avLst/>
          </a:prstGeom>
          <a:noFill/>
          <a:ln>
            <a:noFill/>
          </a:ln>
        </p:spPr>
      </p:pic>
      <p:cxnSp>
        <p:nvCxnSpPr>
          <p:cNvPr id="371" name="Google Shape;371;p68"/>
          <p:cNvCxnSpPr/>
          <p:nvPr/>
        </p:nvCxnSpPr>
        <p:spPr>
          <a:xfrm rot="10800000">
            <a:off x="2087450" y="1545275"/>
            <a:ext cx="345900" cy="3021600"/>
          </a:xfrm>
          <a:prstGeom prst="straightConnector1">
            <a:avLst/>
          </a:prstGeom>
          <a:noFill/>
          <a:ln cap="flat" cmpd="sng" w="19050">
            <a:solidFill>
              <a:schemeClr val="accent6"/>
            </a:solidFill>
            <a:prstDash val="solid"/>
            <a:round/>
            <a:headEnd len="med" w="med" type="none"/>
            <a:tailEnd len="med" w="med" type="triangle"/>
          </a:ln>
        </p:spPr>
      </p:cxnSp>
      <p:pic>
        <p:nvPicPr>
          <p:cNvPr id="372" name="Google Shape;372;p68"/>
          <p:cNvPicPr preferRelativeResize="0"/>
          <p:nvPr/>
        </p:nvPicPr>
        <p:blipFill>
          <a:blip r:embed="rId4">
            <a:alphaModFix/>
          </a:blip>
          <a:stretch>
            <a:fillRect/>
          </a:stretch>
        </p:blipFill>
        <p:spPr>
          <a:xfrm>
            <a:off x="1506100" y="1304850"/>
            <a:ext cx="2838450" cy="196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Variables</a:t>
            </a:r>
            <a:endParaRPr sz="3100"/>
          </a:p>
        </p:txBody>
      </p:sp>
      <p:pic>
        <p:nvPicPr>
          <p:cNvPr id="378" name="Google Shape;378;p69"/>
          <p:cNvPicPr preferRelativeResize="0"/>
          <p:nvPr/>
        </p:nvPicPr>
        <p:blipFill>
          <a:blip r:embed="rId3">
            <a:alphaModFix/>
          </a:blip>
          <a:stretch>
            <a:fillRect/>
          </a:stretch>
        </p:blipFill>
        <p:spPr>
          <a:xfrm>
            <a:off x="579100" y="1204905"/>
            <a:ext cx="7820025" cy="2733675"/>
          </a:xfrm>
          <a:prstGeom prst="rect">
            <a:avLst/>
          </a:prstGeom>
          <a:noFill/>
          <a:ln>
            <a:noFill/>
          </a:ln>
        </p:spPr>
      </p:pic>
      <p:cxnSp>
        <p:nvCxnSpPr>
          <p:cNvPr id="379" name="Google Shape;379;p69"/>
          <p:cNvCxnSpPr/>
          <p:nvPr/>
        </p:nvCxnSpPr>
        <p:spPr>
          <a:xfrm flipH="1" rot="10800000">
            <a:off x="299850" y="1591400"/>
            <a:ext cx="1729800" cy="15339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Variables</a:t>
            </a:r>
            <a:endParaRPr sz="3100"/>
          </a:p>
        </p:txBody>
      </p:sp>
      <p:pic>
        <p:nvPicPr>
          <p:cNvPr id="385" name="Google Shape;385;p70"/>
          <p:cNvPicPr preferRelativeResize="0"/>
          <p:nvPr/>
        </p:nvPicPr>
        <p:blipFill>
          <a:blip r:embed="rId3">
            <a:alphaModFix/>
          </a:blip>
          <a:stretch>
            <a:fillRect/>
          </a:stretch>
        </p:blipFill>
        <p:spPr>
          <a:xfrm>
            <a:off x="1017350" y="799517"/>
            <a:ext cx="6228684" cy="4156984"/>
          </a:xfrm>
          <a:prstGeom prst="rect">
            <a:avLst/>
          </a:prstGeom>
          <a:noFill/>
          <a:ln>
            <a:noFill/>
          </a:ln>
        </p:spPr>
      </p:pic>
      <p:cxnSp>
        <p:nvCxnSpPr>
          <p:cNvPr id="386" name="Google Shape;386;p70"/>
          <p:cNvCxnSpPr/>
          <p:nvPr/>
        </p:nvCxnSpPr>
        <p:spPr>
          <a:xfrm flipH="1" rot="10800000">
            <a:off x="484375" y="2306625"/>
            <a:ext cx="1672200" cy="219000"/>
          </a:xfrm>
          <a:prstGeom prst="straightConnector1">
            <a:avLst/>
          </a:prstGeom>
          <a:noFill/>
          <a:ln cap="flat" cmpd="sng" w="19050">
            <a:solidFill>
              <a:schemeClr val="accent6"/>
            </a:solidFill>
            <a:prstDash val="solid"/>
            <a:round/>
            <a:headEnd len="med" w="med" type="none"/>
            <a:tailEnd len="med" w="med" type="triangle"/>
          </a:ln>
        </p:spPr>
      </p:cxnSp>
      <p:cxnSp>
        <p:nvCxnSpPr>
          <p:cNvPr id="387" name="Google Shape;387;p70"/>
          <p:cNvCxnSpPr/>
          <p:nvPr/>
        </p:nvCxnSpPr>
        <p:spPr>
          <a:xfrm rot="10800000">
            <a:off x="4405400" y="2421725"/>
            <a:ext cx="2975400" cy="10611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1"/>
          <p:cNvSpPr txBox="1"/>
          <p:nvPr>
            <p:ph type="title"/>
          </p:nvPr>
        </p:nvSpPr>
        <p:spPr>
          <a:xfrm>
            <a:off x="205500" y="994525"/>
            <a:ext cx="7786800" cy="603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0" lang="en" sz="4700">
                <a:solidFill>
                  <a:schemeClr val="accent1"/>
                </a:solidFill>
                <a:latin typeface="Nunito"/>
                <a:ea typeface="Nunito"/>
                <a:cs typeface="Nunito"/>
                <a:sym typeface="Nunito"/>
              </a:rPr>
              <a:t>Query Parameters</a:t>
            </a:r>
            <a:endParaRPr b="0" sz="4700">
              <a:solidFill>
                <a:schemeClr val="accent1"/>
              </a:solidFill>
              <a:latin typeface="Nunito"/>
              <a:ea typeface="Nunito"/>
              <a:cs typeface="Nunito"/>
              <a:sym typeface="Nunito"/>
            </a:endParaRPr>
          </a:p>
        </p:txBody>
      </p:sp>
      <p:sp>
        <p:nvSpPr>
          <p:cNvPr id="393" name="Google Shape;393;p71"/>
          <p:cNvSpPr txBox="1"/>
          <p:nvPr/>
        </p:nvSpPr>
        <p:spPr>
          <a:xfrm>
            <a:off x="1326250" y="2394750"/>
            <a:ext cx="29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EiderDiaz/introduction-to-postman-course</a:t>
            </a:r>
            <a:endParaRPr>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Query Parameters</a:t>
            </a:r>
            <a:endParaRPr sz="3100"/>
          </a:p>
        </p:txBody>
      </p:sp>
      <p:pic>
        <p:nvPicPr>
          <p:cNvPr id="399" name="Google Shape;399;p72"/>
          <p:cNvPicPr preferRelativeResize="0"/>
          <p:nvPr/>
        </p:nvPicPr>
        <p:blipFill>
          <a:blip r:embed="rId3">
            <a:alphaModFix/>
          </a:blip>
          <a:stretch>
            <a:fillRect/>
          </a:stretch>
        </p:blipFill>
        <p:spPr>
          <a:xfrm>
            <a:off x="927425" y="937925"/>
            <a:ext cx="6845476" cy="3851400"/>
          </a:xfrm>
          <a:prstGeom prst="rect">
            <a:avLst/>
          </a:prstGeom>
          <a:noFill/>
          <a:ln>
            <a:noFill/>
          </a:ln>
        </p:spPr>
      </p:pic>
      <p:pic>
        <p:nvPicPr>
          <p:cNvPr id="400" name="Google Shape;400;p72"/>
          <p:cNvPicPr preferRelativeResize="0"/>
          <p:nvPr/>
        </p:nvPicPr>
        <p:blipFill>
          <a:blip r:embed="rId4">
            <a:alphaModFix/>
          </a:blip>
          <a:stretch>
            <a:fillRect/>
          </a:stretch>
        </p:blipFill>
        <p:spPr>
          <a:xfrm>
            <a:off x="2078350" y="845642"/>
            <a:ext cx="3817154" cy="41569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7"/>
          <p:cNvSpPr txBox="1"/>
          <p:nvPr>
            <p:ph type="ctrTitle"/>
          </p:nvPr>
        </p:nvSpPr>
        <p:spPr>
          <a:xfrm>
            <a:off x="177425" y="432025"/>
            <a:ext cx="8520600" cy="1260300"/>
          </a:xfrm>
          <a:prstGeom prst="rect">
            <a:avLst/>
          </a:prstGeom>
        </p:spPr>
        <p:txBody>
          <a:bodyPr anchorCtr="0" anchor="b" bIns="91425" lIns="91425" spcFirstLastPara="1" rIns="91425" wrap="square" tIns="91425">
            <a:noAutofit/>
          </a:bodyPr>
          <a:lstStyle/>
          <a:p>
            <a:pPr indent="0" lvl="0" marL="457200" rtl="0" algn="ctr">
              <a:lnSpc>
                <a:spcPct val="115000"/>
              </a:lnSpc>
              <a:spcBef>
                <a:spcPts val="0"/>
              </a:spcBef>
              <a:spcAft>
                <a:spcPts val="1600"/>
              </a:spcAft>
              <a:buNone/>
            </a:pPr>
            <a:r>
              <a:rPr b="0" lang="en" sz="4700">
                <a:solidFill>
                  <a:schemeClr val="accent1"/>
                </a:solidFill>
                <a:latin typeface="Nunito"/>
                <a:ea typeface="Nunito"/>
                <a:cs typeface="Nunito"/>
                <a:sym typeface="Nunito"/>
              </a:rPr>
              <a:t>Install (meanwhile)</a:t>
            </a:r>
            <a:endParaRPr sz="5400"/>
          </a:p>
        </p:txBody>
      </p:sp>
      <p:sp>
        <p:nvSpPr>
          <p:cNvPr id="154" name="Google Shape;154;p37"/>
          <p:cNvSpPr txBox="1"/>
          <p:nvPr/>
        </p:nvSpPr>
        <p:spPr>
          <a:xfrm>
            <a:off x="1821900" y="2140250"/>
            <a:ext cx="5903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hlink"/>
                </a:solidFill>
                <a:latin typeface="Montserrat"/>
                <a:ea typeface="Montserrat"/>
                <a:cs typeface="Montserrat"/>
                <a:sym typeface="Montserrat"/>
                <a:hlinkClick r:id="rId3"/>
              </a:rPr>
              <a:t>https://www.postman.com/downloads/</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700">
              <a:solidFill>
                <a:schemeClr val="dk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Query Parameters</a:t>
            </a:r>
            <a:endParaRPr sz="3100"/>
          </a:p>
        </p:txBody>
      </p:sp>
      <p:pic>
        <p:nvPicPr>
          <p:cNvPr id="406" name="Google Shape;406;p73"/>
          <p:cNvPicPr preferRelativeResize="0"/>
          <p:nvPr/>
        </p:nvPicPr>
        <p:blipFill>
          <a:blip r:embed="rId3">
            <a:alphaModFix/>
          </a:blip>
          <a:stretch>
            <a:fillRect/>
          </a:stretch>
        </p:blipFill>
        <p:spPr>
          <a:xfrm>
            <a:off x="221575" y="1133967"/>
            <a:ext cx="8839199" cy="2569211"/>
          </a:xfrm>
          <a:prstGeom prst="rect">
            <a:avLst/>
          </a:prstGeom>
          <a:noFill/>
          <a:ln>
            <a:noFill/>
          </a:ln>
        </p:spPr>
      </p:pic>
      <p:cxnSp>
        <p:nvCxnSpPr>
          <p:cNvPr id="407" name="Google Shape;407;p73"/>
          <p:cNvCxnSpPr/>
          <p:nvPr/>
        </p:nvCxnSpPr>
        <p:spPr>
          <a:xfrm rot="10800000">
            <a:off x="3309825" y="2790725"/>
            <a:ext cx="103800" cy="2076000"/>
          </a:xfrm>
          <a:prstGeom prst="straightConnector1">
            <a:avLst/>
          </a:prstGeom>
          <a:noFill/>
          <a:ln cap="flat" cmpd="sng" w="19050">
            <a:solidFill>
              <a:schemeClr val="accent6"/>
            </a:solidFill>
            <a:prstDash val="solid"/>
            <a:round/>
            <a:headEnd len="med" w="med" type="none"/>
            <a:tailEnd len="med" w="med" type="triangle"/>
          </a:ln>
        </p:spPr>
      </p:cxnSp>
      <p:cxnSp>
        <p:nvCxnSpPr>
          <p:cNvPr id="408" name="Google Shape;408;p73"/>
          <p:cNvCxnSpPr/>
          <p:nvPr/>
        </p:nvCxnSpPr>
        <p:spPr>
          <a:xfrm flipH="1">
            <a:off x="2929250" y="841875"/>
            <a:ext cx="2975400" cy="3921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0" lang="en">
                <a:solidFill>
                  <a:schemeClr val="accent1"/>
                </a:solidFill>
                <a:latin typeface="Nunito"/>
                <a:ea typeface="Nunito"/>
                <a:cs typeface="Nunito"/>
                <a:sym typeface="Nunito"/>
              </a:rPr>
              <a:t>Query Parameters</a:t>
            </a:r>
            <a:endParaRPr sz="3100"/>
          </a:p>
        </p:txBody>
      </p:sp>
      <p:pic>
        <p:nvPicPr>
          <p:cNvPr id="414" name="Google Shape;414;p74"/>
          <p:cNvPicPr preferRelativeResize="0"/>
          <p:nvPr/>
        </p:nvPicPr>
        <p:blipFill>
          <a:blip r:embed="rId3">
            <a:alphaModFix/>
          </a:blip>
          <a:stretch>
            <a:fillRect/>
          </a:stretch>
        </p:blipFill>
        <p:spPr>
          <a:xfrm>
            <a:off x="66675" y="1190625"/>
            <a:ext cx="9010650" cy="2762250"/>
          </a:xfrm>
          <a:prstGeom prst="rect">
            <a:avLst/>
          </a:prstGeom>
          <a:noFill/>
          <a:ln>
            <a:noFill/>
          </a:ln>
        </p:spPr>
      </p:pic>
      <p:cxnSp>
        <p:nvCxnSpPr>
          <p:cNvPr id="415" name="Google Shape;415;p74"/>
          <p:cNvCxnSpPr/>
          <p:nvPr/>
        </p:nvCxnSpPr>
        <p:spPr>
          <a:xfrm flipH="1">
            <a:off x="2444750" y="841875"/>
            <a:ext cx="3459900" cy="19029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5"/>
          <p:cNvSpPr txBox="1"/>
          <p:nvPr>
            <p:ph type="title"/>
          </p:nvPr>
        </p:nvSpPr>
        <p:spPr>
          <a:xfrm>
            <a:off x="205500" y="994525"/>
            <a:ext cx="7786800" cy="603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0" lang="en" sz="4700">
                <a:solidFill>
                  <a:schemeClr val="accent1"/>
                </a:solidFill>
                <a:latin typeface="Nunito"/>
                <a:ea typeface="Nunito"/>
                <a:cs typeface="Nunito"/>
                <a:sym typeface="Nunito"/>
              </a:rPr>
              <a:t>Path Variables</a:t>
            </a:r>
            <a:endParaRPr b="0" sz="4700">
              <a:solidFill>
                <a:schemeClr val="accent1"/>
              </a:solidFill>
              <a:latin typeface="Nunito"/>
              <a:ea typeface="Nunito"/>
              <a:cs typeface="Nunito"/>
              <a:sym typeface="Nunito"/>
            </a:endParaRPr>
          </a:p>
        </p:txBody>
      </p:sp>
      <p:sp>
        <p:nvSpPr>
          <p:cNvPr id="421" name="Google Shape;421;p75"/>
          <p:cNvSpPr txBox="1"/>
          <p:nvPr/>
        </p:nvSpPr>
        <p:spPr>
          <a:xfrm>
            <a:off x="1326250" y="2394750"/>
            <a:ext cx="29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EiderDiaz/introduction-to-postman-course</a:t>
            </a:r>
            <a:endParaRPr>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Path Variables</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27" name="Google Shape;427;p76"/>
          <p:cNvPicPr preferRelativeResize="0"/>
          <p:nvPr/>
        </p:nvPicPr>
        <p:blipFill>
          <a:blip r:embed="rId3">
            <a:alphaModFix/>
          </a:blip>
          <a:stretch>
            <a:fillRect/>
          </a:stretch>
        </p:blipFill>
        <p:spPr>
          <a:xfrm>
            <a:off x="809750" y="1304438"/>
            <a:ext cx="6471524" cy="2534625"/>
          </a:xfrm>
          <a:prstGeom prst="rect">
            <a:avLst/>
          </a:prstGeom>
          <a:noFill/>
          <a:ln>
            <a:noFill/>
          </a:ln>
        </p:spPr>
      </p:pic>
      <p:cxnSp>
        <p:nvCxnSpPr>
          <p:cNvPr id="428" name="Google Shape;428;p76"/>
          <p:cNvCxnSpPr/>
          <p:nvPr/>
        </p:nvCxnSpPr>
        <p:spPr>
          <a:xfrm flipH="1">
            <a:off x="2802450" y="876475"/>
            <a:ext cx="2433300" cy="8766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Path Variables</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34" name="Google Shape;434;p77"/>
          <p:cNvPicPr preferRelativeResize="0"/>
          <p:nvPr/>
        </p:nvPicPr>
        <p:blipFill>
          <a:blip r:embed="rId3">
            <a:alphaModFix/>
          </a:blip>
          <a:stretch>
            <a:fillRect/>
          </a:stretch>
        </p:blipFill>
        <p:spPr>
          <a:xfrm>
            <a:off x="0" y="1266600"/>
            <a:ext cx="8839201" cy="2610297"/>
          </a:xfrm>
          <a:prstGeom prst="rect">
            <a:avLst/>
          </a:prstGeom>
          <a:noFill/>
          <a:ln>
            <a:noFill/>
          </a:ln>
        </p:spPr>
      </p:pic>
      <p:cxnSp>
        <p:nvCxnSpPr>
          <p:cNvPr id="435" name="Google Shape;435;p77"/>
          <p:cNvCxnSpPr/>
          <p:nvPr/>
        </p:nvCxnSpPr>
        <p:spPr>
          <a:xfrm rot="10800000">
            <a:off x="1038175" y="3136925"/>
            <a:ext cx="1614300" cy="1626000"/>
          </a:xfrm>
          <a:prstGeom prst="straightConnector1">
            <a:avLst/>
          </a:prstGeom>
          <a:noFill/>
          <a:ln cap="flat" cmpd="sng" w="19050">
            <a:solidFill>
              <a:schemeClr val="accent6"/>
            </a:solidFill>
            <a:prstDash val="solid"/>
            <a:round/>
            <a:headEnd len="med" w="med" type="none"/>
            <a:tailEnd len="med" w="med" type="triangle"/>
          </a:ln>
        </p:spPr>
      </p:cxnSp>
      <p:cxnSp>
        <p:nvCxnSpPr>
          <p:cNvPr id="436" name="Google Shape;436;p77"/>
          <p:cNvCxnSpPr/>
          <p:nvPr/>
        </p:nvCxnSpPr>
        <p:spPr>
          <a:xfrm flipH="1" rot="10800000">
            <a:off x="2804875" y="3759725"/>
            <a:ext cx="504900" cy="11556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Path Variables</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42" name="Google Shape;442;p78"/>
          <p:cNvPicPr preferRelativeResize="0"/>
          <p:nvPr/>
        </p:nvPicPr>
        <p:blipFill>
          <a:blip r:embed="rId3">
            <a:alphaModFix/>
          </a:blip>
          <a:stretch>
            <a:fillRect/>
          </a:stretch>
        </p:blipFill>
        <p:spPr>
          <a:xfrm>
            <a:off x="1469750" y="1564600"/>
            <a:ext cx="6204499" cy="2236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9"/>
          <p:cNvSpPr txBox="1"/>
          <p:nvPr>
            <p:ph type="title"/>
          </p:nvPr>
        </p:nvSpPr>
        <p:spPr>
          <a:xfrm>
            <a:off x="205500" y="994525"/>
            <a:ext cx="7786800" cy="603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0" lang="en" sz="4700">
                <a:solidFill>
                  <a:schemeClr val="accent1"/>
                </a:solidFill>
                <a:latin typeface="Nunito"/>
                <a:ea typeface="Nunito"/>
                <a:cs typeface="Nunito"/>
                <a:sym typeface="Nunito"/>
              </a:rPr>
              <a:t>POST request</a:t>
            </a:r>
            <a:endParaRPr b="0" sz="4700">
              <a:solidFill>
                <a:schemeClr val="accent1"/>
              </a:solidFill>
              <a:latin typeface="Nunito"/>
              <a:ea typeface="Nunito"/>
              <a:cs typeface="Nunito"/>
              <a:sym typeface="Nunito"/>
            </a:endParaRPr>
          </a:p>
        </p:txBody>
      </p:sp>
      <p:sp>
        <p:nvSpPr>
          <p:cNvPr id="448" name="Google Shape;448;p79"/>
          <p:cNvSpPr txBox="1"/>
          <p:nvPr/>
        </p:nvSpPr>
        <p:spPr>
          <a:xfrm>
            <a:off x="1326250" y="2394750"/>
            <a:ext cx="29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EiderDiaz/introduction-to-postman-course</a:t>
            </a:r>
            <a:endParaRPr>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8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0" lang="en">
                <a:solidFill>
                  <a:schemeClr val="accent1"/>
                </a:solidFill>
                <a:latin typeface="Nunito"/>
                <a:ea typeface="Nunito"/>
                <a:cs typeface="Nunito"/>
                <a:sym typeface="Nunito"/>
              </a:rPr>
              <a:t>POST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Clr>
                <a:schemeClr val="dk1"/>
              </a:buClr>
              <a:buSzPts val="1100"/>
              <a:buFont typeface="Arial"/>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54" name="Google Shape;454;p80"/>
          <p:cNvPicPr preferRelativeResize="0"/>
          <p:nvPr/>
        </p:nvPicPr>
        <p:blipFill>
          <a:blip r:embed="rId3">
            <a:alphaModFix/>
          </a:blip>
          <a:stretch>
            <a:fillRect/>
          </a:stretch>
        </p:blipFill>
        <p:spPr>
          <a:xfrm>
            <a:off x="129400" y="1366438"/>
            <a:ext cx="7918345" cy="2410625"/>
          </a:xfrm>
          <a:prstGeom prst="rect">
            <a:avLst/>
          </a:prstGeom>
          <a:noFill/>
          <a:ln>
            <a:noFill/>
          </a:ln>
        </p:spPr>
      </p:pic>
      <p:cxnSp>
        <p:nvCxnSpPr>
          <p:cNvPr id="455" name="Google Shape;455;p80"/>
          <p:cNvCxnSpPr/>
          <p:nvPr/>
        </p:nvCxnSpPr>
        <p:spPr>
          <a:xfrm rot="10800000">
            <a:off x="1001125" y="2519925"/>
            <a:ext cx="2623500" cy="19677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 auth</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61" name="Google Shape;461;p81"/>
          <p:cNvPicPr preferRelativeResize="0"/>
          <p:nvPr/>
        </p:nvPicPr>
        <p:blipFill>
          <a:blip r:embed="rId3">
            <a:alphaModFix/>
          </a:blip>
          <a:stretch>
            <a:fillRect/>
          </a:stretch>
        </p:blipFill>
        <p:spPr>
          <a:xfrm>
            <a:off x="304800" y="1243013"/>
            <a:ext cx="8839200" cy="2962275"/>
          </a:xfrm>
          <a:prstGeom prst="rect">
            <a:avLst/>
          </a:prstGeom>
          <a:noFill/>
          <a:ln>
            <a:noFill/>
          </a:ln>
        </p:spPr>
      </p:pic>
      <p:cxnSp>
        <p:nvCxnSpPr>
          <p:cNvPr id="462" name="Google Shape;462;p81"/>
          <p:cNvCxnSpPr/>
          <p:nvPr/>
        </p:nvCxnSpPr>
        <p:spPr>
          <a:xfrm flipH="1" rot="10800000">
            <a:off x="3532550" y="2899875"/>
            <a:ext cx="92100" cy="1668300"/>
          </a:xfrm>
          <a:prstGeom prst="straightConnector1">
            <a:avLst/>
          </a:prstGeom>
          <a:noFill/>
          <a:ln cap="flat" cmpd="sng" w="19050">
            <a:solidFill>
              <a:schemeClr val="accent6"/>
            </a:solidFill>
            <a:prstDash val="solid"/>
            <a:round/>
            <a:headEnd len="med" w="med" type="none"/>
            <a:tailEnd len="med" w="med" type="triangle"/>
          </a:ln>
        </p:spPr>
      </p:cxnSp>
      <p:cxnSp>
        <p:nvCxnSpPr>
          <p:cNvPr id="463" name="Google Shape;463;p81"/>
          <p:cNvCxnSpPr/>
          <p:nvPr/>
        </p:nvCxnSpPr>
        <p:spPr>
          <a:xfrm flipH="1" rot="10800000">
            <a:off x="3590100" y="3774025"/>
            <a:ext cx="1887000" cy="8862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 auth</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69" name="Google Shape;469;p82"/>
          <p:cNvPicPr preferRelativeResize="0"/>
          <p:nvPr/>
        </p:nvPicPr>
        <p:blipFill>
          <a:blip r:embed="rId3">
            <a:alphaModFix/>
          </a:blip>
          <a:stretch>
            <a:fillRect/>
          </a:stretch>
        </p:blipFill>
        <p:spPr>
          <a:xfrm>
            <a:off x="382525" y="1041253"/>
            <a:ext cx="8017974" cy="2721450"/>
          </a:xfrm>
          <a:prstGeom prst="rect">
            <a:avLst/>
          </a:prstGeom>
          <a:noFill/>
          <a:ln>
            <a:noFill/>
          </a:ln>
        </p:spPr>
      </p:pic>
      <p:cxnSp>
        <p:nvCxnSpPr>
          <p:cNvPr id="470" name="Google Shape;470;p82"/>
          <p:cNvCxnSpPr/>
          <p:nvPr/>
        </p:nvCxnSpPr>
        <p:spPr>
          <a:xfrm rot="10800000">
            <a:off x="1150550" y="3267975"/>
            <a:ext cx="2382000" cy="1300200"/>
          </a:xfrm>
          <a:prstGeom prst="straightConnector1">
            <a:avLst/>
          </a:prstGeom>
          <a:noFill/>
          <a:ln cap="flat" cmpd="sng" w="19050">
            <a:solidFill>
              <a:schemeClr val="accent6"/>
            </a:solidFill>
            <a:prstDash val="solid"/>
            <a:round/>
            <a:headEnd len="med" w="med" type="none"/>
            <a:tailEnd len="med" w="med" type="triangle"/>
          </a:ln>
        </p:spPr>
      </p:cxnSp>
      <p:pic>
        <p:nvPicPr>
          <p:cNvPr id="471" name="Google Shape;471;p82"/>
          <p:cNvPicPr preferRelativeResize="0"/>
          <p:nvPr/>
        </p:nvPicPr>
        <p:blipFill>
          <a:blip r:embed="rId4">
            <a:alphaModFix/>
          </a:blip>
          <a:stretch>
            <a:fillRect/>
          </a:stretch>
        </p:blipFill>
        <p:spPr>
          <a:xfrm>
            <a:off x="311050" y="836350"/>
            <a:ext cx="8176226" cy="4157575"/>
          </a:xfrm>
          <a:prstGeom prst="rect">
            <a:avLst/>
          </a:prstGeom>
          <a:noFill/>
          <a:ln>
            <a:noFill/>
          </a:ln>
        </p:spPr>
      </p:pic>
      <p:cxnSp>
        <p:nvCxnSpPr>
          <p:cNvPr id="472" name="Google Shape;472;p82"/>
          <p:cNvCxnSpPr/>
          <p:nvPr/>
        </p:nvCxnSpPr>
        <p:spPr>
          <a:xfrm flipH="1" rot="10800000">
            <a:off x="1127650" y="4349450"/>
            <a:ext cx="5178000" cy="23100"/>
          </a:xfrm>
          <a:prstGeom prst="straightConnector1">
            <a:avLst/>
          </a:prstGeom>
          <a:noFill/>
          <a:ln cap="flat" cmpd="sng" w="19050">
            <a:solidFill>
              <a:schemeClr val="accent6"/>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1000"/>
                                        <p:tgtEl>
                                          <p:spTgt spid="4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8"/>
          <p:cNvSpPr txBox="1"/>
          <p:nvPr/>
        </p:nvSpPr>
        <p:spPr>
          <a:xfrm>
            <a:off x="4677275" y="1548450"/>
            <a:ext cx="3969300" cy="20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441848"/>
                </a:solidFill>
                <a:highlight>
                  <a:schemeClr val="lt1"/>
                </a:highlight>
                <a:latin typeface="Montserrat"/>
                <a:ea typeface="Montserrat"/>
                <a:cs typeface="Montserrat"/>
                <a:sym typeface="Montserrat"/>
              </a:rPr>
              <a:t>¿Qué son las bases de datos orientadas a documentos?</a:t>
            </a:r>
            <a:endParaRPr b="1" sz="3000">
              <a:solidFill>
                <a:srgbClr val="441848"/>
              </a:solidFill>
              <a:latin typeface="Montserrat"/>
              <a:ea typeface="Montserrat"/>
              <a:cs typeface="Montserrat"/>
              <a:sym typeface="Montserrat"/>
            </a:endParaRPr>
          </a:p>
        </p:txBody>
      </p:sp>
      <p:pic>
        <p:nvPicPr>
          <p:cNvPr id="160" name="Google Shape;160;p3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1" name="Google Shape;161;p38"/>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2" name="Google Shape;162;p38"/>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163" name="Google Shape;163;p38"/>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 auth</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78" name="Google Shape;478;p83"/>
          <p:cNvPicPr preferRelativeResize="0"/>
          <p:nvPr/>
        </p:nvPicPr>
        <p:blipFill>
          <a:blip r:embed="rId3">
            <a:alphaModFix/>
          </a:blip>
          <a:stretch>
            <a:fillRect/>
          </a:stretch>
        </p:blipFill>
        <p:spPr>
          <a:xfrm>
            <a:off x="311700" y="950415"/>
            <a:ext cx="8520600" cy="3109785"/>
          </a:xfrm>
          <a:prstGeom prst="rect">
            <a:avLst/>
          </a:prstGeom>
          <a:noFill/>
          <a:ln>
            <a:noFill/>
          </a:ln>
        </p:spPr>
      </p:pic>
      <p:cxnSp>
        <p:nvCxnSpPr>
          <p:cNvPr id="479" name="Google Shape;479;p83"/>
          <p:cNvCxnSpPr/>
          <p:nvPr/>
        </p:nvCxnSpPr>
        <p:spPr>
          <a:xfrm flipH="1" rot="10800000">
            <a:off x="2450925" y="2565900"/>
            <a:ext cx="6156000" cy="23100"/>
          </a:xfrm>
          <a:prstGeom prst="straightConnector1">
            <a:avLst/>
          </a:prstGeom>
          <a:noFill/>
          <a:ln cap="flat" cmpd="sng" w="19050">
            <a:solidFill>
              <a:schemeClr val="accent6"/>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1000"/>
                                        <p:tgtEl>
                                          <p:spTgt spid="4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 auth</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85" name="Google Shape;485;p84"/>
          <p:cNvPicPr preferRelativeResize="0"/>
          <p:nvPr/>
        </p:nvPicPr>
        <p:blipFill>
          <a:blip r:embed="rId3">
            <a:alphaModFix/>
          </a:blip>
          <a:stretch>
            <a:fillRect/>
          </a:stretch>
        </p:blipFill>
        <p:spPr>
          <a:xfrm>
            <a:off x="863000" y="995650"/>
            <a:ext cx="6745326" cy="4041475"/>
          </a:xfrm>
          <a:prstGeom prst="rect">
            <a:avLst/>
          </a:prstGeom>
          <a:noFill/>
          <a:ln>
            <a:noFill/>
          </a:ln>
        </p:spPr>
      </p:pic>
      <p:cxnSp>
        <p:nvCxnSpPr>
          <p:cNvPr id="486" name="Google Shape;486;p84"/>
          <p:cNvCxnSpPr/>
          <p:nvPr/>
        </p:nvCxnSpPr>
        <p:spPr>
          <a:xfrm flipH="1" rot="10800000">
            <a:off x="805475" y="2036575"/>
            <a:ext cx="1691400" cy="15420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 auth</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92" name="Google Shape;492;p85"/>
          <p:cNvPicPr preferRelativeResize="0"/>
          <p:nvPr/>
        </p:nvPicPr>
        <p:blipFill>
          <a:blip r:embed="rId3">
            <a:alphaModFix/>
          </a:blip>
          <a:stretch>
            <a:fillRect/>
          </a:stretch>
        </p:blipFill>
        <p:spPr>
          <a:xfrm>
            <a:off x="575325" y="913230"/>
            <a:ext cx="6342325" cy="3708242"/>
          </a:xfrm>
          <a:prstGeom prst="rect">
            <a:avLst/>
          </a:prstGeom>
          <a:noFill/>
          <a:ln>
            <a:noFill/>
          </a:ln>
        </p:spPr>
      </p:pic>
      <p:cxnSp>
        <p:nvCxnSpPr>
          <p:cNvPr id="493" name="Google Shape;493;p85"/>
          <p:cNvCxnSpPr/>
          <p:nvPr/>
        </p:nvCxnSpPr>
        <p:spPr>
          <a:xfrm flipH="1" rot="10800000">
            <a:off x="272075" y="3060775"/>
            <a:ext cx="1235400" cy="8988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 auth</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499" name="Google Shape;499;p86"/>
          <p:cNvPicPr preferRelativeResize="0"/>
          <p:nvPr/>
        </p:nvPicPr>
        <p:blipFill>
          <a:blip r:embed="rId3">
            <a:alphaModFix/>
          </a:blip>
          <a:stretch>
            <a:fillRect/>
          </a:stretch>
        </p:blipFill>
        <p:spPr>
          <a:xfrm>
            <a:off x="624150" y="1534617"/>
            <a:ext cx="7565414" cy="2074258"/>
          </a:xfrm>
          <a:prstGeom prst="rect">
            <a:avLst/>
          </a:prstGeom>
          <a:noFill/>
          <a:ln>
            <a:noFill/>
          </a:ln>
        </p:spPr>
      </p:pic>
      <p:cxnSp>
        <p:nvCxnSpPr>
          <p:cNvPr id="500" name="Google Shape;500;p86"/>
          <p:cNvCxnSpPr/>
          <p:nvPr/>
        </p:nvCxnSpPr>
        <p:spPr>
          <a:xfrm flipH="1" rot="10800000">
            <a:off x="333700" y="3267800"/>
            <a:ext cx="4695000" cy="8286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 auth</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06" name="Google Shape;506;p87"/>
          <p:cNvPicPr preferRelativeResize="0"/>
          <p:nvPr/>
        </p:nvPicPr>
        <p:blipFill>
          <a:blip r:embed="rId3">
            <a:alphaModFix/>
          </a:blip>
          <a:stretch>
            <a:fillRect/>
          </a:stretch>
        </p:blipFill>
        <p:spPr>
          <a:xfrm>
            <a:off x="854300" y="1282892"/>
            <a:ext cx="6546592" cy="2281283"/>
          </a:xfrm>
          <a:prstGeom prst="rect">
            <a:avLst/>
          </a:prstGeom>
          <a:noFill/>
          <a:ln>
            <a:noFill/>
          </a:ln>
        </p:spPr>
      </p:pic>
      <p:cxnSp>
        <p:nvCxnSpPr>
          <p:cNvPr id="507" name="Google Shape;507;p87"/>
          <p:cNvCxnSpPr/>
          <p:nvPr/>
        </p:nvCxnSpPr>
        <p:spPr>
          <a:xfrm flipH="1" rot="10800000">
            <a:off x="333700" y="2796200"/>
            <a:ext cx="2796000" cy="13002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13" name="Google Shape;513;p88"/>
          <p:cNvPicPr preferRelativeResize="0"/>
          <p:nvPr/>
        </p:nvPicPr>
        <p:blipFill>
          <a:blip r:embed="rId3">
            <a:alphaModFix/>
          </a:blip>
          <a:stretch>
            <a:fillRect/>
          </a:stretch>
        </p:blipFill>
        <p:spPr>
          <a:xfrm>
            <a:off x="1302925" y="1156292"/>
            <a:ext cx="5709501" cy="3159861"/>
          </a:xfrm>
          <a:prstGeom prst="rect">
            <a:avLst/>
          </a:prstGeom>
          <a:noFill/>
          <a:ln>
            <a:noFill/>
          </a:ln>
        </p:spPr>
      </p:pic>
      <p:cxnSp>
        <p:nvCxnSpPr>
          <p:cNvPr id="514" name="Google Shape;514;p88"/>
          <p:cNvCxnSpPr/>
          <p:nvPr/>
        </p:nvCxnSpPr>
        <p:spPr>
          <a:xfrm flipH="1" rot="10800000">
            <a:off x="333700" y="2715500"/>
            <a:ext cx="1380900" cy="1380900"/>
          </a:xfrm>
          <a:prstGeom prst="straightConnector1">
            <a:avLst/>
          </a:prstGeom>
          <a:noFill/>
          <a:ln cap="flat" cmpd="sng" w="19050">
            <a:solidFill>
              <a:schemeClr val="accent6"/>
            </a:solidFill>
            <a:prstDash val="solid"/>
            <a:round/>
            <a:headEnd len="med" w="med" type="none"/>
            <a:tailEnd len="med" w="med" type="triangle"/>
          </a:ln>
        </p:spPr>
      </p:cxnSp>
      <p:cxnSp>
        <p:nvCxnSpPr>
          <p:cNvPr id="515" name="Google Shape;515;p88"/>
          <p:cNvCxnSpPr/>
          <p:nvPr/>
        </p:nvCxnSpPr>
        <p:spPr>
          <a:xfrm flipH="1" rot="10800000">
            <a:off x="333700" y="4015825"/>
            <a:ext cx="1495800" cy="1611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89"/>
          <p:cNvPicPr preferRelativeResize="0"/>
          <p:nvPr/>
        </p:nvPicPr>
        <p:blipFill>
          <a:blip r:embed="rId3">
            <a:alphaModFix/>
          </a:blip>
          <a:stretch>
            <a:fillRect/>
          </a:stretch>
        </p:blipFill>
        <p:spPr>
          <a:xfrm>
            <a:off x="1233950" y="834117"/>
            <a:ext cx="6971834" cy="4156983"/>
          </a:xfrm>
          <a:prstGeom prst="rect">
            <a:avLst/>
          </a:prstGeom>
          <a:noFill/>
          <a:ln>
            <a:noFill/>
          </a:ln>
        </p:spPr>
      </p:pic>
      <p:sp>
        <p:nvSpPr>
          <p:cNvPr id="521" name="Google Shape;521;p8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cxnSp>
        <p:nvCxnSpPr>
          <p:cNvPr id="522" name="Google Shape;522;p89"/>
          <p:cNvCxnSpPr/>
          <p:nvPr/>
        </p:nvCxnSpPr>
        <p:spPr>
          <a:xfrm flipH="1" rot="10800000">
            <a:off x="333700" y="2715500"/>
            <a:ext cx="1380900" cy="1380900"/>
          </a:xfrm>
          <a:prstGeom prst="straightConnector1">
            <a:avLst/>
          </a:prstGeom>
          <a:noFill/>
          <a:ln cap="flat" cmpd="sng" w="19050">
            <a:solidFill>
              <a:schemeClr val="accent6"/>
            </a:solidFill>
            <a:prstDash val="solid"/>
            <a:round/>
            <a:headEnd len="med" w="med" type="none"/>
            <a:tailEnd len="med" w="med" type="triangle"/>
          </a:ln>
        </p:spPr>
      </p:cxnSp>
      <p:cxnSp>
        <p:nvCxnSpPr>
          <p:cNvPr id="523" name="Google Shape;523;p89"/>
          <p:cNvCxnSpPr/>
          <p:nvPr/>
        </p:nvCxnSpPr>
        <p:spPr>
          <a:xfrm flipH="1" rot="10800000">
            <a:off x="333700" y="4015825"/>
            <a:ext cx="1495800" cy="1611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29" name="Google Shape;529;p90"/>
          <p:cNvPicPr preferRelativeResize="0"/>
          <p:nvPr/>
        </p:nvPicPr>
        <p:blipFill>
          <a:blip r:embed="rId3">
            <a:alphaModFix/>
          </a:blip>
          <a:stretch>
            <a:fillRect/>
          </a:stretch>
        </p:blipFill>
        <p:spPr>
          <a:xfrm>
            <a:off x="532225" y="1536042"/>
            <a:ext cx="7124599" cy="2412804"/>
          </a:xfrm>
          <a:prstGeom prst="rect">
            <a:avLst/>
          </a:prstGeom>
          <a:noFill/>
          <a:ln>
            <a:noFill/>
          </a:ln>
        </p:spPr>
      </p:pic>
      <p:cxnSp>
        <p:nvCxnSpPr>
          <p:cNvPr id="530" name="Google Shape;530;p90"/>
          <p:cNvCxnSpPr/>
          <p:nvPr/>
        </p:nvCxnSpPr>
        <p:spPr>
          <a:xfrm flipH="1" rot="10800000">
            <a:off x="333700" y="3164425"/>
            <a:ext cx="1380900" cy="10125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POST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36" name="Google Shape;536;p91"/>
          <p:cNvPicPr preferRelativeResize="0"/>
          <p:nvPr/>
        </p:nvPicPr>
        <p:blipFill>
          <a:blip r:embed="rId3">
            <a:alphaModFix/>
          </a:blip>
          <a:stretch>
            <a:fillRect/>
          </a:stretch>
        </p:blipFill>
        <p:spPr>
          <a:xfrm>
            <a:off x="793975" y="790125"/>
            <a:ext cx="6862851" cy="4301208"/>
          </a:xfrm>
          <a:prstGeom prst="rect">
            <a:avLst/>
          </a:prstGeom>
          <a:noFill/>
          <a:ln>
            <a:noFill/>
          </a:ln>
        </p:spPr>
      </p:pic>
      <p:cxnSp>
        <p:nvCxnSpPr>
          <p:cNvPr id="537" name="Google Shape;537;p91"/>
          <p:cNvCxnSpPr/>
          <p:nvPr/>
        </p:nvCxnSpPr>
        <p:spPr>
          <a:xfrm flipH="1" rot="10800000">
            <a:off x="333700" y="3946825"/>
            <a:ext cx="1921500" cy="2301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2"/>
          <p:cNvSpPr txBox="1"/>
          <p:nvPr>
            <p:ph type="title"/>
          </p:nvPr>
        </p:nvSpPr>
        <p:spPr>
          <a:xfrm>
            <a:off x="205500" y="994525"/>
            <a:ext cx="7786800" cy="603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0" lang="en" sz="4700">
                <a:solidFill>
                  <a:schemeClr val="accent1"/>
                </a:solidFill>
                <a:latin typeface="Nunito"/>
                <a:ea typeface="Nunito"/>
                <a:cs typeface="Nunito"/>
                <a:sym typeface="Nunito"/>
              </a:rPr>
              <a:t>PATCH request</a:t>
            </a:r>
            <a:endParaRPr b="0" sz="4700">
              <a:solidFill>
                <a:schemeClr val="accent1"/>
              </a:solidFill>
              <a:latin typeface="Nunito"/>
              <a:ea typeface="Nunito"/>
              <a:cs typeface="Nunito"/>
              <a:sym typeface="Nunito"/>
            </a:endParaRPr>
          </a:p>
        </p:txBody>
      </p:sp>
      <p:sp>
        <p:nvSpPr>
          <p:cNvPr id="543" name="Google Shape;543;p92"/>
          <p:cNvSpPr txBox="1"/>
          <p:nvPr/>
        </p:nvSpPr>
        <p:spPr>
          <a:xfrm>
            <a:off x="1326250" y="2394750"/>
            <a:ext cx="29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EiderDiaz/introduction-to-postman-course</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9"/>
          <p:cNvSpPr txBox="1"/>
          <p:nvPr/>
        </p:nvSpPr>
        <p:spPr>
          <a:xfrm>
            <a:off x="400050" y="185050"/>
            <a:ext cx="8343900" cy="620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441848"/>
                </a:solidFill>
                <a:latin typeface="Montserrat"/>
                <a:ea typeface="Montserrat"/>
                <a:cs typeface="Montserrat"/>
                <a:sym typeface="Montserrat"/>
              </a:rPr>
              <a:t>Key-Value Databases</a:t>
            </a:r>
            <a:endParaRPr sz="3000"/>
          </a:p>
        </p:txBody>
      </p:sp>
      <p:pic>
        <p:nvPicPr>
          <p:cNvPr id="169" name="Google Shape;169;p3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0" name="Google Shape;170;p39"/>
          <p:cNvPicPr preferRelativeResize="0"/>
          <p:nvPr/>
        </p:nvPicPr>
        <p:blipFill>
          <a:blip r:embed="rId4">
            <a:alphaModFix/>
          </a:blip>
          <a:stretch>
            <a:fillRect/>
          </a:stretch>
        </p:blipFill>
        <p:spPr>
          <a:xfrm>
            <a:off x="1220075" y="1029425"/>
            <a:ext cx="6703849" cy="3515725"/>
          </a:xfrm>
          <a:prstGeom prst="rect">
            <a:avLst/>
          </a:prstGeom>
          <a:noFill/>
          <a:ln>
            <a:noFill/>
          </a:ln>
        </p:spPr>
      </p:pic>
      <p:sp>
        <p:nvSpPr>
          <p:cNvPr id="171" name="Google Shape;171;p39"/>
          <p:cNvSpPr txBox="1"/>
          <p:nvPr/>
        </p:nvSpPr>
        <p:spPr>
          <a:xfrm>
            <a:off x="1467325" y="1288400"/>
            <a:ext cx="28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Id          name     brewer    units</a:t>
            </a:r>
            <a:endParaRPr>
              <a:latin typeface="Nunito"/>
              <a:ea typeface="Nunito"/>
              <a:cs typeface="Nunito"/>
              <a:sym typeface="Nunito"/>
            </a:endParaRPr>
          </a:p>
        </p:txBody>
      </p:sp>
      <p:cxnSp>
        <p:nvCxnSpPr>
          <p:cNvPr id="172" name="Google Shape;172;p39"/>
          <p:cNvCxnSpPr/>
          <p:nvPr/>
        </p:nvCxnSpPr>
        <p:spPr>
          <a:xfrm flipH="1">
            <a:off x="1914675" y="697875"/>
            <a:ext cx="1020000" cy="644100"/>
          </a:xfrm>
          <a:prstGeom prst="straightConnector1">
            <a:avLst/>
          </a:prstGeom>
          <a:noFill/>
          <a:ln cap="flat" cmpd="sng" w="19050">
            <a:solidFill>
              <a:schemeClr val="accent5"/>
            </a:solidFill>
            <a:prstDash val="solid"/>
            <a:round/>
            <a:headEnd len="med" w="med" type="none"/>
            <a:tailEnd len="med" w="med" type="triangle"/>
          </a:ln>
        </p:spPr>
      </p:cxnSp>
      <p:cxnSp>
        <p:nvCxnSpPr>
          <p:cNvPr id="173" name="Google Shape;173;p39"/>
          <p:cNvCxnSpPr/>
          <p:nvPr/>
        </p:nvCxnSpPr>
        <p:spPr>
          <a:xfrm flipH="1">
            <a:off x="3328500" y="679975"/>
            <a:ext cx="733500" cy="1145400"/>
          </a:xfrm>
          <a:prstGeom prst="straightConnector1">
            <a:avLst/>
          </a:prstGeom>
          <a:noFill/>
          <a:ln cap="flat" cmpd="sng" w="19050">
            <a:solidFill>
              <a:schemeClr val="accent1"/>
            </a:solidFill>
            <a:prstDash val="solid"/>
            <a:round/>
            <a:headEnd len="med" w="med" type="none"/>
            <a:tailEnd len="med" w="med" type="triangle"/>
          </a:ln>
        </p:spPr>
      </p:cxnSp>
      <p:cxnSp>
        <p:nvCxnSpPr>
          <p:cNvPr id="174" name="Google Shape;174;p39"/>
          <p:cNvCxnSpPr/>
          <p:nvPr/>
        </p:nvCxnSpPr>
        <p:spPr>
          <a:xfrm>
            <a:off x="2952575" y="697875"/>
            <a:ext cx="2559000" cy="2290500"/>
          </a:xfrm>
          <a:prstGeom prst="straightConnector1">
            <a:avLst/>
          </a:prstGeom>
          <a:noFill/>
          <a:ln cap="flat" cmpd="sng" w="19050">
            <a:solidFill>
              <a:schemeClr val="accent5"/>
            </a:solidFill>
            <a:prstDash val="solid"/>
            <a:round/>
            <a:headEnd len="med" w="med" type="none"/>
            <a:tailEnd len="med" w="med" type="triangle"/>
          </a:ln>
        </p:spPr>
      </p:cxnSp>
      <p:cxnSp>
        <p:nvCxnSpPr>
          <p:cNvPr id="175" name="Google Shape;175;p39"/>
          <p:cNvCxnSpPr/>
          <p:nvPr/>
        </p:nvCxnSpPr>
        <p:spPr>
          <a:xfrm>
            <a:off x="4079900" y="662100"/>
            <a:ext cx="2093700" cy="2773500"/>
          </a:xfrm>
          <a:prstGeom prst="straightConnector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PATCH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49" name="Google Shape;549;p93"/>
          <p:cNvPicPr preferRelativeResize="0"/>
          <p:nvPr/>
        </p:nvPicPr>
        <p:blipFill>
          <a:blip r:embed="rId3">
            <a:alphaModFix/>
          </a:blip>
          <a:stretch>
            <a:fillRect/>
          </a:stretch>
        </p:blipFill>
        <p:spPr>
          <a:xfrm>
            <a:off x="1143413" y="799592"/>
            <a:ext cx="6857183" cy="4156983"/>
          </a:xfrm>
          <a:prstGeom prst="rect">
            <a:avLst/>
          </a:prstGeom>
          <a:noFill/>
          <a:ln>
            <a:noFill/>
          </a:ln>
        </p:spPr>
      </p:pic>
      <p:cxnSp>
        <p:nvCxnSpPr>
          <p:cNvPr id="550" name="Google Shape;550;p93"/>
          <p:cNvCxnSpPr/>
          <p:nvPr/>
        </p:nvCxnSpPr>
        <p:spPr>
          <a:xfrm>
            <a:off x="1521675" y="3567075"/>
            <a:ext cx="5465700" cy="0"/>
          </a:xfrm>
          <a:prstGeom prst="straightConnector1">
            <a:avLst/>
          </a:prstGeom>
          <a:noFill/>
          <a:ln cap="flat" cmpd="sng" w="9525">
            <a:solidFill>
              <a:schemeClr val="accent6"/>
            </a:solidFill>
            <a:prstDash val="solid"/>
            <a:round/>
            <a:headEnd len="med" w="med" type="none"/>
            <a:tailEnd len="med" w="med" type="none"/>
          </a:ln>
        </p:spPr>
      </p:cxnSp>
      <p:cxnSp>
        <p:nvCxnSpPr>
          <p:cNvPr id="551" name="Google Shape;551;p93"/>
          <p:cNvCxnSpPr/>
          <p:nvPr/>
        </p:nvCxnSpPr>
        <p:spPr>
          <a:xfrm>
            <a:off x="1521675" y="4628525"/>
            <a:ext cx="5465700" cy="0"/>
          </a:xfrm>
          <a:prstGeom prst="straightConnector1">
            <a:avLst/>
          </a:prstGeom>
          <a:noFill/>
          <a:ln cap="flat" cmpd="sng" w="9525">
            <a:solidFill>
              <a:schemeClr val="accent6"/>
            </a:solidFill>
            <a:prstDash val="solid"/>
            <a:round/>
            <a:headEnd len="med" w="med" type="none"/>
            <a:tailEnd len="med" w="med" type="none"/>
          </a:ln>
        </p:spPr>
      </p:cxnSp>
      <p:cxnSp>
        <p:nvCxnSpPr>
          <p:cNvPr id="552" name="Google Shape;552;p93"/>
          <p:cNvCxnSpPr/>
          <p:nvPr/>
        </p:nvCxnSpPr>
        <p:spPr>
          <a:xfrm>
            <a:off x="759450" y="2163250"/>
            <a:ext cx="2036700" cy="8169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PATCH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58" name="Google Shape;558;p94"/>
          <p:cNvPicPr preferRelativeResize="0"/>
          <p:nvPr/>
        </p:nvPicPr>
        <p:blipFill>
          <a:blip r:embed="rId3">
            <a:alphaModFix/>
          </a:blip>
          <a:stretch>
            <a:fillRect/>
          </a:stretch>
        </p:blipFill>
        <p:spPr>
          <a:xfrm>
            <a:off x="1613750" y="1213842"/>
            <a:ext cx="6043051" cy="3529345"/>
          </a:xfrm>
          <a:prstGeom prst="rect">
            <a:avLst/>
          </a:prstGeom>
          <a:noFill/>
          <a:ln>
            <a:noFill/>
          </a:ln>
        </p:spPr>
      </p:pic>
      <p:cxnSp>
        <p:nvCxnSpPr>
          <p:cNvPr id="559" name="Google Shape;559;p94"/>
          <p:cNvCxnSpPr/>
          <p:nvPr/>
        </p:nvCxnSpPr>
        <p:spPr>
          <a:xfrm flipH="1" rot="10800000">
            <a:off x="759450" y="1679950"/>
            <a:ext cx="1599300" cy="483300"/>
          </a:xfrm>
          <a:prstGeom prst="straightConnector1">
            <a:avLst/>
          </a:prstGeom>
          <a:noFill/>
          <a:ln cap="flat" cmpd="sng" w="19050">
            <a:solidFill>
              <a:schemeClr val="accent6"/>
            </a:solidFill>
            <a:prstDash val="solid"/>
            <a:round/>
            <a:headEnd len="med" w="med" type="none"/>
            <a:tailEnd len="med" w="med" type="triangle"/>
          </a:ln>
        </p:spPr>
      </p:cxnSp>
      <p:cxnSp>
        <p:nvCxnSpPr>
          <p:cNvPr id="560" name="Google Shape;560;p94"/>
          <p:cNvCxnSpPr/>
          <p:nvPr/>
        </p:nvCxnSpPr>
        <p:spPr>
          <a:xfrm>
            <a:off x="886000" y="2542975"/>
            <a:ext cx="2738700" cy="3453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PATCH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66" name="Google Shape;566;p95"/>
          <p:cNvPicPr preferRelativeResize="0"/>
          <p:nvPr/>
        </p:nvPicPr>
        <p:blipFill>
          <a:blip r:embed="rId3">
            <a:alphaModFix/>
          </a:blip>
          <a:stretch>
            <a:fillRect/>
          </a:stretch>
        </p:blipFill>
        <p:spPr>
          <a:xfrm>
            <a:off x="1378850" y="1461325"/>
            <a:ext cx="6386288" cy="1950425"/>
          </a:xfrm>
          <a:prstGeom prst="rect">
            <a:avLst/>
          </a:prstGeom>
          <a:noFill/>
          <a:ln>
            <a:noFill/>
          </a:ln>
        </p:spPr>
      </p:pic>
      <p:cxnSp>
        <p:nvCxnSpPr>
          <p:cNvPr id="567" name="Google Shape;567;p95"/>
          <p:cNvCxnSpPr/>
          <p:nvPr/>
        </p:nvCxnSpPr>
        <p:spPr>
          <a:xfrm flipH="1" rot="10800000">
            <a:off x="517800" y="1956200"/>
            <a:ext cx="920700" cy="264600"/>
          </a:xfrm>
          <a:prstGeom prst="straightConnector1">
            <a:avLst/>
          </a:prstGeom>
          <a:noFill/>
          <a:ln cap="flat" cmpd="sng" w="19050">
            <a:solidFill>
              <a:schemeClr val="accent6"/>
            </a:solidFill>
            <a:prstDash val="solid"/>
            <a:round/>
            <a:headEnd len="med" w="med" type="none"/>
            <a:tailEnd len="med" w="med" type="triangle"/>
          </a:ln>
        </p:spPr>
      </p:cxnSp>
      <p:cxnSp>
        <p:nvCxnSpPr>
          <p:cNvPr id="568" name="Google Shape;568;p95"/>
          <p:cNvCxnSpPr/>
          <p:nvPr/>
        </p:nvCxnSpPr>
        <p:spPr>
          <a:xfrm>
            <a:off x="586850" y="2335850"/>
            <a:ext cx="2715600" cy="1152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PATCH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74" name="Google Shape;574;p96"/>
          <p:cNvPicPr preferRelativeResize="0"/>
          <p:nvPr/>
        </p:nvPicPr>
        <p:blipFill>
          <a:blip r:embed="rId3">
            <a:alphaModFix/>
          </a:blip>
          <a:stretch>
            <a:fillRect/>
          </a:stretch>
        </p:blipFill>
        <p:spPr>
          <a:xfrm>
            <a:off x="1613775" y="1167817"/>
            <a:ext cx="5536749" cy="3362446"/>
          </a:xfrm>
          <a:prstGeom prst="rect">
            <a:avLst/>
          </a:prstGeom>
          <a:noFill/>
          <a:ln>
            <a:noFill/>
          </a:ln>
        </p:spPr>
      </p:pic>
      <p:cxnSp>
        <p:nvCxnSpPr>
          <p:cNvPr id="575" name="Google Shape;575;p96"/>
          <p:cNvCxnSpPr/>
          <p:nvPr/>
        </p:nvCxnSpPr>
        <p:spPr>
          <a:xfrm>
            <a:off x="586850" y="2335850"/>
            <a:ext cx="2335800" cy="6213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205500" y="994525"/>
            <a:ext cx="7786800" cy="603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b="0" lang="en" sz="4700">
                <a:solidFill>
                  <a:schemeClr val="accent1"/>
                </a:solidFill>
                <a:latin typeface="Nunito"/>
                <a:ea typeface="Nunito"/>
                <a:cs typeface="Nunito"/>
                <a:sym typeface="Nunito"/>
              </a:rPr>
              <a:t>DELETE</a:t>
            </a:r>
            <a:r>
              <a:rPr b="0" lang="en" sz="4700">
                <a:solidFill>
                  <a:schemeClr val="accent1"/>
                </a:solidFill>
                <a:latin typeface="Nunito"/>
                <a:ea typeface="Nunito"/>
                <a:cs typeface="Nunito"/>
                <a:sym typeface="Nunito"/>
              </a:rPr>
              <a:t> request</a:t>
            </a:r>
            <a:endParaRPr b="0" sz="4700">
              <a:solidFill>
                <a:schemeClr val="accent1"/>
              </a:solidFill>
              <a:latin typeface="Nunito"/>
              <a:ea typeface="Nunito"/>
              <a:cs typeface="Nunito"/>
              <a:sym typeface="Nunito"/>
            </a:endParaRPr>
          </a:p>
        </p:txBody>
      </p:sp>
      <p:sp>
        <p:nvSpPr>
          <p:cNvPr id="581" name="Google Shape;581;p97"/>
          <p:cNvSpPr txBox="1"/>
          <p:nvPr/>
        </p:nvSpPr>
        <p:spPr>
          <a:xfrm>
            <a:off x="1326250" y="2394750"/>
            <a:ext cx="297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EiderDiaz/introduction-to-postman-course</a:t>
            </a:r>
            <a:endParaRPr>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DELETE </a:t>
            </a:r>
            <a:r>
              <a:rPr b="0" lang="en">
                <a:solidFill>
                  <a:schemeClr val="accent1"/>
                </a:solidFill>
                <a:latin typeface="Nunito"/>
                <a:ea typeface="Nunito"/>
                <a:cs typeface="Nunito"/>
                <a:sym typeface="Nunito"/>
              </a:rPr>
              <a:t>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87" name="Google Shape;587;p98"/>
          <p:cNvPicPr preferRelativeResize="0"/>
          <p:nvPr/>
        </p:nvPicPr>
        <p:blipFill>
          <a:blip r:embed="rId3">
            <a:alphaModFix/>
          </a:blip>
          <a:stretch>
            <a:fillRect/>
          </a:stretch>
        </p:blipFill>
        <p:spPr>
          <a:xfrm>
            <a:off x="1613725" y="1128051"/>
            <a:ext cx="6519250" cy="2370000"/>
          </a:xfrm>
          <a:prstGeom prst="rect">
            <a:avLst/>
          </a:prstGeom>
          <a:noFill/>
          <a:ln>
            <a:noFill/>
          </a:ln>
        </p:spPr>
      </p:pic>
      <p:cxnSp>
        <p:nvCxnSpPr>
          <p:cNvPr id="588" name="Google Shape;588;p98"/>
          <p:cNvCxnSpPr/>
          <p:nvPr/>
        </p:nvCxnSpPr>
        <p:spPr>
          <a:xfrm>
            <a:off x="724925" y="1265750"/>
            <a:ext cx="989700" cy="3912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a:solidFill>
                  <a:schemeClr val="accent1"/>
                </a:solidFill>
                <a:latin typeface="Nunito"/>
                <a:ea typeface="Nunito"/>
                <a:cs typeface="Nunito"/>
                <a:sym typeface="Nunito"/>
              </a:rPr>
              <a:t>DELETE request</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b="0">
              <a:solidFill>
                <a:schemeClr val="accent1"/>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b="0">
              <a:solidFill>
                <a:schemeClr val="accent1"/>
              </a:solidFill>
              <a:latin typeface="Nunito"/>
              <a:ea typeface="Nunito"/>
              <a:cs typeface="Nunito"/>
              <a:sym typeface="Nunito"/>
            </a:endParaRPr>
          </a:p>
        </p:txBody>
      </p:sp>
      <p:pic>
        <p:nvPicPr>
          <p:cNvPr id="594" name="Google Shape;594;p99"/>
          <p:cNvPicPr preferRelativeResize="0"/>
          <p:nvPr/>
        </p:nvPicPr>
        <p:blipFill>
          <a:blip r:embed="rId3">
            <a:alphaModFix/>
          </a:blip>
          <a:stretch>
            <a:fillRect/>
          </a:stretch>
        </p:blipFill>
        <p:spPr>
          <a:xfrm>
            <a:off x="1533350" y="834117"/>
            <a:ext cx="6840327" cy="4156983"/>
          </a:xfrm>
          <a:prstGeom prst="rect">
            <a:avLst/>
          </a:prstGeom>
          <a:noFill/>
          <a:ln>
            <a:noFill/>
          </a:ln>
        </p:spPr>
      </p:pic>
      <p:cxnSp>
        <p:nvCxnSpPr>
          <p:cNvPr id="595" name="Google Shape;595;p99"/>
          <p:cNvCxnSpPr/>
          <p:nvPr/>
        </p:nvCxnSpPr>
        <p:spPr>
          <a:xfrm>
            <a:off x="724925" y="1265750"/>
            <a:ext cx="1622400" cy="1219800"/>
          </a:xfrm>
          <a:prstGeom prst="straightConnector1">
            <a:avLst/>
          </a:prstGeom>
          <a:noFill/>
          <a:ln cap="flat" cmpd="sng" w="19050">
            <a:solidFill>
              <a:schemeClr val="accent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0"/>
          <p:cNvSpPr txBox="1"/>
          <p:nvPr>
            <p:ph type="ctrTitle"/>
          </p:nvPr>
        </p:nvSpPr>
        <p:spPr>
          <a:xfrm>
            <a:off x="170550" y="455775"/>
            <a:ext cx="8520600" cy="729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t>Recap </a:t>
            </a:r>
            <a:r>
              <a:rPr lang="en"/>
              <a:t>Hands-on Postman 🔥 </a:t>
            </a:r>
            <a:endParaRPr/>
          </a:p>
        </p:txBody>
      </p:sp>
      <p:sp>
        <p:nvSpPr>
          <p:cNvPr id="601" name="Google Shape;601;p100"/>
          <p:cNvSpPr txBox="1"/>
          <p:nvPr/>
        </p:nvSpPr>
        <p:spPr>
          <a:xfrm>
            <a:off x="1628925" y="1576600"/>
            <a:ext cx="6209700" cy="1656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GET: fetch data from app</a:t>
            </a:r>
            <a:endParaRPr sz="1700">
              <a:solidFill>
                <a:schemeClr val="accent1"/>
              </a:solidFill>
              <a:latin typeface="Nunito"/>
              <a:ea typeface="Nunito"/>
              <a:cs typeface="Nunito"/>
              <a:sym typeface="Nunito"/>
            </a:endParaRPr>
          </a:p>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POST: insert new data to app</a:t>
            </a:r>
            <a:endParaRPr sz="1700">
              <a:solidFill>
                <a:schemeClr val="accent1"/>
              </a:solidFill>
              <a:latin typeface="Nunito"/>
              <a:ea typeface="Nunito"/>
              <a:cs typeface="Nunito"/>
              <a:sym typeface="Nunito"/>
            </a:endParaRPr>
          </a:p>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PUT: update data of APP</a:t>
            </a:r>
            <a:endParaRPr sz="1700">
              <a:solidFill>
                <a:schemeClr val="accent1"/>
              </a:solidFill>
              <a:latin typeface="Nunito"/>
              <a:ea typeface="Nunito"/>
              <a:cs typeface="Nunito"/>
              <a:sym typeface="Nunito"/>
            </a:endParaRPr>
          </a:p>
          <a:p>
            <a:pPr indent="-336550" lvl="0" marL="457200" rtl="0" algn="l">
              <a:lnSpc>
                <a:spcPct val="115000"/>
              </a:lnSpc>
              <a:spcBef>
                <a:spcPts val="0"/>
              </a:spcBef>
              <a:spcAft>
                <a:spcPts val="0"/>
              </a:spcAft>
              <a:buClr>
                <a:schemeClr val="accent1"/>
              </a:buClr>
              <a:buSzPts val="1700"/>
              <a:buFont typeface="Nunito"/>
              <a:buChar char="●"/>
            </a:pPr>
            <a:r>
              <a:rPr lang="en" sz="1700">
                <a:solidFill>
                  <a:schemeClr val="accent1"/>
                </a:solidFill>
                <a:latin typeface="Nunito"/>
                <a:ea typeface="Nunito"/>
                <a:cs typeface="Nunito"/>
                <a:sym typeface="Nunito"/>
              </a:rPr>
              <a:t>DELETE: delete app data</a:t>
            </a:r>
            <a:endParaRPr sz="170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70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700">
              <a:solidFill>
                <a:schemeClr val="accent1"/>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6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16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16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0"/>
              </a:spcAft>
              <a:buNone/>
            </a:pPr>
            <a:r>
              <a:t/>
            </a:r>
            <a:endParaRPr sz="2000">
              <a:solidFill>
                <a:srgbClr val="595959"/>
              </a:solidFill>
              <a:latin typeface="Nunito"/>
              <a:ea typeface="Nunito"/>
              <a:cs typeface="Nunito"/>
              <a:sym typeface="Nunito"/>
            </a:endParaRPr>
          </a:p>
          <a:p>
            <a:pPr indent="0" lvl="0" marL="457200" rtl="0" algn="l">
              <a:lnSpc>
                <a:spcPct val="115000"/>
              </a:lnSpc>
              <a:spcBef>
                <a:spcPts val="1600"/>
              </a:spcBef>
              <a:spcAft>
                <a:spcPts val="1600"/>
              </a:spcAft>
              <a:buNone/>
            </a:pPr>
            <a:r>
              <a:t/>
            </a:r>
            <a:endParaRPr sz="2000">
              <a:solidFill>
                <a:srgbClr val="595959"/>
              </a:solidFill>
              <a:latin typeface="Nunito"/>
              <a:ea typeface="Nunito"/>
              <a:cs typeface="Nunito"/>
              <a:sym typeface="Nuni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0"/>
          <p:cNvSpPr txBox="1"/>
          <p:nvPr/>
        </p:nvSpPr>
        <p:spPr>
          <a:xfrm>
            <a:off x="400050" y="185050"/>
            <a:ext cx="8343900" cy="620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441848"/>
                </a:solidFill>
                <a:latin typeface="Montserrat"/>
                <a:ea typeface="Montserrat"/>
                <a:cs typeface="Montserrat"/>
                <a:sym typeface="Montserrat"/>
              </a:rPr>
              <a:t>Bases de datos orientadas a documentos</a:t>
            </a:r>
            <a:endParaRPr sz="3000"/>
          </a:p>
        </p:txBody>
      </p:sp>
      <p:pic>
        <p:nvPicPr>
          <p:cNvPr id="181" name="Google Shape;181;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82" name="Google Shape;182;p40"/>
          <p:cNvPicPr preferRelativeResize="0"/>
          <p:nvPr/>
        </p:nvPicPr>
        <p:blipFill>
          <a:blip r:embed="rId4">
            <a:alphaModFix/>
          </a:blip>
          <a:stretch>
            <a:fillRect/>
          </a:stretch>
        </p:blipFill>
        <p:spPr>
          <a:xfrm>
            <a:off x="978100" y="1289501"/>
            <a:ext cx="7187801" cy="3327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1"/>
          <p:cNvSpPr txBox="1"/>
          <p:nvPr/>
        </p:nvSpPr>
        <p:spPr>
          <a:xfrm>
            <a:off x="502963" y="1026538"/>
            <a:ext cx="813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Pero nada estaría más alejado de la realidad, las bases de datos orientadas a documentos, como otras tecnologías y paradigmas, fueron creadas para cubrir distintas necesidades y aplicaciones.</a:t>
            </a:r>
            <a:endParaRPr>
              <a:latin typeface="Nunito"/>
              <a:ea typeface="Nunito"/>
              <a:cs typeface="Nunito"/>
              <a:sym typeface="Nunito"/>
            </a:endParaRPr>
          </a:p>
        </p:txBody>
      </p:sp>
      <p:pic>
        <p:nvPicPr>
          <p:cNvPr id="188" name="Google Shape;188;p41"/>
          <p:cNvPicPr preferRelativeResize="0"/>
          <p:nvPr/>
        </p:nvPicPr>
        <p:blipFill>
          <a:blip r:embed="rId3">
            <a:alphaModFix/>
          </a:blip>
          <a:stretch>
            <a:fillRect/>
          </a:stretch>
        </p:blipFill>
        <p:spPr>
          <a:xfrm>
            <a:off x="1948050" y="1642150"/>
            <a:ext cx="5247950" cy="3372901"/>
          </a:xfrm>
          <a:prstGeom prst="rect">
            <a:avLst/>
          </a:prstGeom>
          <a:noFill/>
          <a:ln>
            <a:noFill/>
          </a:ln>
        </p:spPr>
      </p:pic>
      <p:sp>
        <p:nvSpPr>
          <p:cNvPr id="189" name="Google Shape;189;p41"/>
          <p:cNvSpPr txBox="1"/>
          <p:nvPr/>
        </p:nvSpPr>
        <p:spPr>
          <a:xfrm>
            <a:off x="502950" y="406150"/>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Mismas necesidades, distinto enfoque</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2"/>
          <p:cNvSpPr txBox="1"/>
          <p:nvPr/>
        </p:nvSpPr>
        <p:spPr>
          <a:xfrm>
            <a:off x="628350" y="855100"/>
            <a:ext cx="82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95" name="Google Shape;195;p42"/>
          <p:cNvSpPr txBox="1"/>
          <p:nvPr/>
        </p:nvSpPr>
        <p:spPr>
          <a:xfrm>
            <a:off x="858900" y="1555800"/>
            <a:ext cx="7426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Nunito"/>
                <a:ea typeface="Nunito"/>
                <a:cs typeface="Nunito"/>
                <a:sym typeface="Nunito"/>
              </a:rPr>
              <a:t>Particularmente, una base de datos orientada a documentos brinda mejoras en los siguientes aspectos:</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Modelado flexible</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Escritura rápida</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Rendimiento</a:t>
            </a:r>
            <a:endParaRPr sz="2000">
              <a:latin typeface="Nunito"/>
              <a:ea typeface="Nunito"/>
              <a:cs typeface="Nunito"/>
              <a:sym typeface="Nunito"/>
            </a:endParaRPr>
          </a:p>
        </p:txBody>
      </p:sp>
      <p:sp>
        <p:nvSpPr>
          <p:cNvPr id="196" name="Google Shape;196;p42"/>
          <p:cNvSpPr txBox="1"/>
          <p:nvPr/>
        </p:nvSpPr>
        <p:spPr>
          <a:xfrm>
            <a:off x="502950" y="634900"/>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¿Qué tienen de bueno las DODB?</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